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0"/>
  </p:notesMasterIdLst>
  <p:handoutMasterIdLst>
    <p:handoutMasterId r:id="rId21"/>
  </p:handoutMasterIdLst>
  <p:sldIdLst>
    <p:sldId id="505" r:id="rId3"/>
    <p:sldId id="561" r:id="rId4"/>
    <p:sldId id="549" r:id="rId5"/>
    <p:sldId id="596" r:id="rId6"/>
    <p:sldId id="553" r:id="rId7"/>
    <p:sldId id="550" r:id="rId8"/>
    <p:sldId id="587" r:id="rId9"/>
    <p:sldId id="564" r:id="rId10"/>
    <p:sldId id="542" r:id="rId11"/>
    <p:sldId id="590" r:id="rId12"/>
    <p:sldId id="563" r:id="rId13"/>
    <p:sldId id="560" r:id="rId14"/>
    <p:sldId id="559" r:id="rId15"/>
    <p:sldId id="556" r:id="rId16"/>
    <p:sldId id="557" r:id="rId17"/>
    <p:sldId id="562" r:id="rId18"/>
    <p:sldId id="58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g, James" initials="JK" lastIdx="12" clrIdx="0"/>
  <p:cmAuthor id="1" name="Nye, Sophie" initials="NS" lastIdx="3" clrIdx="1"/>
  <p:cmAuthor id="2" name="Olga Palinkasev Gregorian" initials="OPG" lastIdx="4" clrIdx="2">
    <p:extLst>
      <p:ext uri="{19B8F6BF-5375-455C-9EA6-DF929625EA0E}">
        <p15:presenceInfo xmlns:p15="http://schemas.microsoft.com/office/powerpoint/2012/main" userId="1a340329555bebc7" providerId="Windows Live"/>
      </p:ext>
    </p:extLst>
  </p:cmAuthor>
  <p:cmAuthor id="3" name="King, James" initials="KJ" lastIdx="14" clrIdx="3">
    <p:extLst>
      <p:ext uri="{19B8F6BF-5375-455C-9EA6-DF929625EA0E}">
        <p15:presenceInfo xmlns:p15="http://schemas.microsoft.com/office/powerpoint/2012/main" userId="S::jking@iie.org::d2f74511-5648-442d-8eb1-9a6204c73b78" providerId="AD"/>
      </p:ext>
    </p:extLst>
  </p:cmAuthor>
  <p:cmAuthor id="4" name="Ormsby, Laura" initials="OL" lastIdx="2" clrIdx="4">
    <p:extLst>
      <p:ext uri="{19B8F6BF-5375-455C-9EA6-DF929625EA0E}">
        <p15:presenceInfo xmlns:p15="http://schemas.microsoft.com/office/powerpoint/2012/main" userId="S::lormsby@iie.org::b97a2a0a-47de-4d42-8193-af827acf7e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564"/>
    <a:srgbClr val="FF8200"/>
    <a:srgbClr val="5EB0BC"/>
    <a:srgbClr val="73A950"/>
    <a:srgbClr val="0084AE"/>
    <a:srgbClr val="768491"/>
    <a:srgbClr val="B2B7BF"/>
    <a:srgbClr val="F3B330"/>
    <a:srgbClr val="FF0000"/>
    <a:srgbClr val="F3B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7" autoAdjust="0"/>
    <p:restoredTop sz="90247" autoAdjust="0"/>
  </p:normalViewPr>
  <p:slideViewPr>
    <p:cSldViewPr>
      <p:cViewPr varScale="1">
        <p:scale>
          <a:sx n="99" d="100"/>
          <a:sy n="99" d="100"/>
        </p:scale>
        <p:origin x="20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4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Qualified applications received by IIE-SRF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61-4FB0-B627-BD2D45854917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164</c:v>
                </c:pt>
                <c:pt idx="1">
                  <c:v>209</c:v>
                </c:pt>
                <c:pt idx="2">
                  <c:v>248</c:v>
                </c:pt>
                <c:pt idx="3">
                  <c:v>261</c:v>
                </c:pt>
                <c:pt idx="4">
                  <c:v>263</c:v>
                </c:pt>
                <c:pt idx="5">
                  <c:v>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61-4FB0-B627-BD2D45854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4702287"/>
        <c:axId val="342551135"/>
      </c:lineChart>
      <c:catAx>
        <c:axId val="155470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51135"/>
        <c:crosses val="autoZero"/>
        <c:auto val="1"/>
        <c:lblAlgn val="ctr"/>
        <c:lblOffset val="100"/>
        <c:noMultiLvlLbl val="0"/>
      </c:catAx>
      <c:valAx>
        <c:axId val="342551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0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45744680851099"/>
          <c:y val="8.8362068965517196E-2"/>
          <c:w val="0.50088652482269502"/>
          <c:h val="0.81178160919540199"/>
        </c:manualLayout>
      </c:layout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338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2002-present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58766CB-758D-467C-A71C-229EB31687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92-43F6-A3B2-A65F73A0A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000" spc="4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Middle East &amp; North Africa</c:v>
                </c:pt>
                <c:pt idx="1">
                  <c:v>Sub-Saharan Africa</c:v>
                </c:pt>
                <c:pt idx="2">
                  <c:v>Europe &amp; Eurasia</c:v>
                </c:pt>
                <c:pt idx="3">
                  <c:v>Central, East, and South Asia</c:v>
                </c:pt>
                <c:pt idx="4">
                  <c:v>Latin America &amp; the Caribbean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0.63</c:v>
                </c:pt>
                <c:pt idx="1">
                  <c:v>0.106</c:v>
                </c:pt>
                <c:pt idx="2">
                  <c:v>0.13700000000000001</c:v>
                </c:pt>
                <c:pt idx="3">
                  <c:v>0.09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A-45A9-9845-8ED51D6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000" spc="4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Middle East &amp; North Africa</c:v>
                </c:pt>
                <c:pt idx="1">
                  <c:v>Sub-Saharan Africa</c:v>
                </c:pt>
                <c:pt idx="2">
                  <c:v>Europe &amp; Eurasia</c:v>
                </c:pt>
                <c:pt idx="3">
                  <c:v>Central, East, and South Asia</c:v>
                </c:pt>
                <c:pt idx="4">
                  <c:v>Latin America &amp; the Caribbean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0.54</c:v>
                </c:pt>
                <c:pt idx="1">
                  <c:v>0.21</c:v>
                </c:pt>
                <c:pt idx="2">
                  <c:v>0.15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A-45A9-9845-8ED51D6C74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080586672"/>
        <c:axId val="1196876704"/>
      </c:barChart>
      <c:catAx>
        <c:axId val="108058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76704"/>
        <c:crosses val="autoZero"/>
        <c:auto val="1"/>
        <c:lblAlgn val="ctr"/>
        <c:lblOffset val="100"/>
        <c:noMultiLvlLbl val="0"/>
      </c:catAx>
      <c:valAx>
        <c:axId val="1196876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8058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28498242192203038"/>
          <c:y val="1.6949152542372881E-2"/>
          <c:w val="0.29242047725685666"/>
          <c:h val="9.8875839672583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345679012345678E-2"/>
          <c:y val="0.12721949327200008"/>
          <c:w val="0.95987654320987659"/>
          <c:h val="0.6953660611576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2002-present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58766CB-758D-467C-A71C-229EB31687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EB-4EDF-935D-98831FBDA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000" spc="4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Central, East, and South Asia</c:v>
                </c:pt>
                <c:pt idx="1">
                  <c:v>Europe &amp; Eurasia</c:v>
                </c:pt>
                <c:pt idx="2">
                  <c:v>Latin America &amp; the Caribbean</c:v>
                </c:pt>
                <c:pt idx="3">
                  <c:v>Middle East &amp; North Africa</c:v>
                </c:pt>
                <c:pt idx="4">
                  <c:v>North America</c:v>
                </c:pt>
                <c:pt idx="5">
                  <c:v>Sub-Saharan Africa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0.25</c:v>
                </c:pt>
                <c:pt idx="2">
                  <c:v>0.01</c:v>
                </c:pt>
                <c:pt idx="3">
                  <c:v>0.26</c:v>
                </c:pt>
                <c:pt idx="4">
                  <c:v>0.44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B-4EDF-935D-98831FBDA5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000" spc="4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Central, East, and South Asia</c:v>
                </c:pt>
                <c:pt idx="1">
                  <c:v>Europe &amp; Eurasia</c:v>
                </c:pt>
                <c:pt idx="2">
                  <c:v>Latin America &amp; the Caribbean</c:v>
                </c:pt>
                <c:pt idx="3">
                  <c:v>Middle East &amp; North Africa</c:v>
                </c:pt>
                <c:pt idx="4">
                  <c:v>North America</c:v>
                </c:pt>
                <c:pt idx="5">
                  <c:v>Sub-Saharan Africa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0.01</c:v>
                </c:pt>
                <c:pt idx="1">
                  <c:v>0.32</c:v>
                </c:pt>
                <c:pt idx="2">
                  <c:v>0.01</c:v>
                </c:pt>
                <c:pt idx="3">
                  <c:v>0.26</c:v>
                </c:pt>
                <c:pt idx="4">
                  <c:v>0.38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B-4EDF-935D-98831FBDA5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080586672"/>
        <c:axId val="1196876704"/>
      </c:barChart>
      <c:catAx>
        <c:axId val="108058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all" spc="120" normalizeH="0" baseline="0">
                <a:solidFill>
                  <a:srgbClr val="40556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76704"/>
        <c:crosses val="autoZero"/>
        <c:auto val="1"/>
        <c:lblAlgn val="ctr"/>
        <c:lblOffset val="100"/>
        <c:noMultiLvlLbl val="0"/>
      </c:catAx>
      <c:valAx>
        <c:axId val="1196876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8058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26183423252648974"/>
          <c:y val="1.6949245819415336E-2"/>
          <c:w val="0.29242047725685666"/>
          <c:h val="9.8875839672583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2002-Present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C45-4CFC-B2EC-A3C51E3BD734}"/>
              </c:ext>
            </c:extLst>
          </c:dPt>
          <c:dPt>
            <c:idx val="1"/>
            <c:bubble3D val="0"/>
            <c:spPr>
              <a:solidFill>
                <a:srgbClr val="FF82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45-4CFC-B2EC-A3C51E3BD734}"/>
              </c:ext>
            </c:extLst>
          </c:dPt>
          <c:dPt>
            <c:idx val="2"/>
            <c:bubble3D val="0"/>
            <c:spPr>
              <a:solidFill>
                <a:srgbClr val="5EB0B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C45-4CFC-B2EC-A3C51E3BD734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C45-4CFC-B2EC-A3C51E3BD734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C45-4CFC-B2EC-A3C51E3BD734}"/>
              </c:ext>
            </c:extLst>
          </c:dPt>
          <c:dLbls>
            <c:dLbl>
              <c:idx val="0"/>
              <c:layout>
                <c:manualLayout>
                  <c:x val="-0.19078696474622334"/>
                  <c:y val="0.165625091785128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16943B-0B95-4D3A-9F61-6B2793B923A9}" type="CATEGORYNAME">
                      <a:rPr lang="en-US" sz="16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45-4CFC-B2EC-A3C51E3BD734}"/>
                </c:ext>
              </c:extLst>
            </c:dLbl>
            <c:dLbl>
              <c:idx val="1"/>
              <c:layout>
                <c:manualLayout>
                  <c:x val="-0.18076241701196513"/>
                  <c:y val="-0.207542048906870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45-4CFC-B2EC-A3C51E3BD734}"/>
                </c:ext>
              </c:extLst>
            </c:dLbl>
            <c:dLbl>
              <c:idx val="2"/>
              <c:layout>
                <c:manualLayout>
                  <c:x val="0.15203799414363187"/>
                  <c:y val="-0.232373997927229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B41EAF-3E91-46C4-A0AB-FCE2634240E4}" type="CATEGORYNAM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C45-4CFC-B2EC-A3C51E3BD734}"/>
                </c:ext>
              </c:extLst>
            </c:dLbl>
            <c:dLbl>
              <c:idx val="3"/>
              <c:layout>
                <c:manualLayout>
                  <c:x val="0.20775904574028661"/>
                  <c:y val="0.13648837881569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45-4CFC-B2EC-A3C51E3BD734}"/>
                </c:ext>
              </c:extLst>
            </c:dLbl>
            <c:dLbl>
              <c:idx val="4"/>
              <c:layout>
                <c:manualLayout>
                  <c:x val="0.19767957618298898"/>
                  <c:y val="0.14246840769667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45-4CFC-B2EC-A3C51E3BD7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Applied Sciences 26% </c:v>
                </c:pt>
                <c:pt idx="1">
                  <c:v>Humanities &amp; the Arts 21%</c:v>
                </c:pt>
                <c:pt idx="2">
                  <c:v>Natural Sciences 23%</c:v>
                </c:pt>
                <c:pt idx="3">
                  <c:v>Social Sciences 30%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21</c:v>
                </c:pt>
                <c:pt idx="2">
                  <c:v>23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45-4CFC-B2EC-A3C51E3BD73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93511227763194"/>
          <c:y val="0.16107718630208986"/>
          <c:w val="0.53457436570428696"/>
          <c:h val="0.813037254208382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B7-4129-9C55-DB87AAF1E7C8}"/>
              </c:ext>
            </c:extLst>
          </c:dPt>
          <c:dPt>
            <c:idx val="1"/>
            <c:bubble3D val="0"/>
            <c:spPr>
              <a:solidFill>
                <a:srgbClr val="FF82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B7-4129-9C55-DB87AAF1E7C8}"/>
              </c:ext>
            </c:extLst>
          </c:dPt>
          <c:dPt>
            <c:idx val="2"/>
            <c:bubble3D val="0"/>
            <c:spPr>
              <a:solidFill>
                <a:srgbClr val="5EB0B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FB7-4129-9C55-DB87AAF1E7C8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FB7-4129-9C55-DB87AAF1E7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FB7-4129-9C55-DB87AAF1E7C8}"/>
              </c:ext>
            </c:extLst>
          </c:dPt>
          <c:dLbls>
            <c:dLbl>
              <c:idx val="0"/>
              <c:layout>
                <c:manualLayout>
                  <c:x val="-0.15680358705161854"/>
                  <c:y val="0.203164894531237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7-4129-9C55-DB87AAF1E7C8}"/>
                </c:ext>
              </c:extLst>
            </c:dLbl>
            <c:dLbl>
              <c:idx val="1"/>
              <c:layout>
                <c:manualLayout>
                  <c:x val="-0.19766506270049583"/>
                  <c:y val="-5.351335227997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7-4129-9C55-DB87AAF1E7C8}"/>
                </c:ext>
              </c:extLst>
            </c:dLbl>
            <c:dLbl>
              <c:idx val="2"/>
              <c:layout>
                <c:manualLayout>
                  <c:x val="7.0571595217264513E-2"/>
                  <c:y val="-0.177439010191488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B7-4129-9C55-DB87AAF1E7C8}"/>
                </c:ext>
              </c:extLst>
            </c:dLbl>
            <c:dLbl>
              <c:idx val="3"/>
              <c:layout>
                <c:manualLayout>
                  <c:x val="0.19161898512685915"/>
                  <c:y val="0.168989533515703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B7-4129-9C55-DB87AAF1E7C8}"/>
                </c:ext>
              </c:extLst>
            </c:dLbl>
            <c:dLbl>
              <c:idx val="4"/>
              <c:layout>
                <c:manualLayout>
                  <c:x val="0.249949693788276"/>
                  <c:y val="1.936704327085669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AD2157-B38A-4D49-8461-5786426D72D7}" type="CATEGORYNAM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FB7-4129-9C55-DB87AAF1E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Applied Sciences 22%</c:v>
                </c:pt>
                <c:pt idx="1">
                  <c:v>Humanities &amp; the Arts 12%</c:v>
                </c:pt>
                <c:pt idx="2">
                  <c:v>Natural Sciences 36%</c:v>
                </c:pt>
                <c:pt idx="3">
                  <c:v>Social Sciences 30%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12</c:v>
                </c:pt>
                <c:pt idx="2">
                  <c:v>36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B7-4129-9C55-DB87AAF1E7C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05564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0.82964</cdr:x>
      <cdr:y>0.88513</cdr:y>
    </cdr:from>
    <cdr:to>
      <cdr:x>1</cdr:x>
      <cdr:y>0.94531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74740" y="4316611"/>
          <a:ext cx="1350060" cy="293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0.57646</cdr:x>
      <cdr:y>0.04953</cdr:y>
    </cdr:from>
    <cdr:to>
      <cdr:x>0.59498</cdr:x>
      <cdr:y>0.0857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C09770EA-A162-4E0D-AF91-6A195B93FCFC}"/>
            </a:ext>
          </a:extLst>
        </cdr:cNvPr>
        <cdr:cNvSpPr/>
      </cdr:nvSpPr>
      <cdr:spPr>
        <a:xfrm xmlns:a="http://schemas.openxmlformats.org/drawingml/2006/main">
          <a:off x="4744065" y="234000"/>
          <a:ext cx="152400" cy="170904"/>
        </a:xfrm>
        <a:prstGeom xmlns:a="http://schemas.openxmlformats.org/drawingml/2006/main" prst="rect">
          <a:avLst/>
        </a:prstGeom>
        <a:solidFill xmlns:a="http://schemas.openxmlformats.org/drawingml/2006/main">
          <a:srgbClr val="768491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0.59498</cdr:x>
      <cdr:y>0.01798</cdr:y>
    </cdr:from>
    <cdr:to>
      <cdr:x>0.72461</cdr:x>
      <cdr:y>0.11896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C150B5A-9A2C-4032-979E-CC9F49470099}"/>
            </a:ext>
          </a:extLst>
        </cdr:cNvPr>
        <cdr:cNvSpPr txBox="1"/>
      </cdr:nvSpPr>
      <cdr:spPr>
        <a:xfrm xmlns:a="http://schemas.openxmlformats.org/drawingml/2006/main">
          <a:off x="4896447" y="82205"/>
          <a:ext cx="106680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rgbClr val="405564"/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233F075-A39B-43A6-AC03-0AF61A810CE6}"/>
            </a:ext>
          </a:extLst>
        </cdr:cNvPr>
        <cdr:cNvCxnSpPr/>
      </cdr:nvCxnSpPr>
      <cdr:spPr>
        <a:xfrm xmlns:a="http://schemas.openxmlformats.org/drawingml/2006/main">
          <a:off x="0" y="4724399"/>
          <a:ext cx="82296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12E04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CD674-BF5B-41A1-B886-374C3206DBD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C42E4-71A1-4CD7-8DC3-2E63313D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F32AC0-ABB6-4C6E-921B-7CFE53612D98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D45403-ED36-41AD-89D9-11056B2BF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3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8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3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6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2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4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9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1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45403-ED36-41AD-89D9-11056B2BFF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"/>
            <a:ext cx="876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162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54A6-2F87-4F7A-8BFD-CDB360286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7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9342" y="3386142"/>
            <a:ext cx="3608883" cy="15109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4400" b="1" cap="none" baseline="0">
                <a:solidFill>
                  <a:srgbClr val="F13000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9342" y="4970302"/>
            <a:ext cx="3608883" cy="755478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9342" y="579898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581" y="-78497"/>
            <a:ext cx="2194419" cy="244299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09360"/>
            <a:ext cx="2057400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04C25622-6254-C84F-ABEE-B78087671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9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457199"/>
            <a:ext cx="6177281" cy="137160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4400" b="1" cap="none" baseline="0">
                <a:solidFill>
                  <a:srgbClr val="F13000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943103"/>
            <a:ext cx="6177281" cy="755478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281288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581" y="-78497"/>
            <a:ext cx="2194419" cy="244299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429001"/>
            <a:ext cx="9144000" cy="3429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6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9342" y="3386142"/>
            <a:ext cx="3608883" cy="15109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9342" y="4970302"/>
            <a:ext cx="3608883" cy="755478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9342" y="579898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309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C25622-6254-C84F-ABEE-B78087671603}" type="slidenum">
              <a:rPr lang="en-US" b="1" smtClean="0">
                <a:solidFill>
                  <a:srgbClr val="FFFFFF"/>
                </a:solidFill>
              </a:rPr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9342" y="3386142"/>
            <a:ext cx="3608883" cy="15109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9342" y="4970302"/>
            <a:ext cx="3608883" cy="755478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9342" y="579898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309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C25622-6254-C84F-ABEE-B78087671603}" type="slidenum">
              <a:rPr lang="en-US" b="1" smtClean="0">
                <a:solidFill>
                  <a:srgbClr val="FFFFFF"/>
                </a:solidFill>
              </a:rPr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0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9342" y="3386142"/>
            <a:ext cx="3608883" cy="15109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9342" y="4970302"/>
            <a:ext cx="3608883" cy="755478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9342" y="579898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309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C25622-6254-C84F-ABEE-B78087671603}" type="slidenum">
              <a:rPr lang="en-US" b="1" smtClean="0">
                <a:solidFill>
                  <a:srgbClr val="FFFFFF"/>
                </a:solidFill>
              </a:rPr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1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9342" y="3386142"/>
            <a:ext cx="3608883" cy="15109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9342" y="4970302"/>
            <a:ext cx="3608883" cy="755478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9342" y="579898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309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C25622-6254-C84F-ABEE-B78087671603}" type="slidenum">
              <a:rPr lang="en-US" b="1" smtClean="0">
                <a:solidFill>
                  <a:srgbClr val="FFFFFF"/>
                </a:solidFill>
              </a:rPr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9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09360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4C25622-6254-C84F-ABEE-B78087671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72" y="1842860"/>
            <a:ext cx="7934515" cy="3172280"/>
          </a:xfrm>
        </p:spPr>
        <p:txBody>
          <a:bodyPr lIns="0" tIns="0" rIns="0" bIns="0" anchor="ctr" anchorCtr="0"/>
          <a:lstStyle>
            <a:lvl1pPr marL="0" indent="0">
              <a:buNone/>
              <a:defRPr sz="24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quote and attribution and change font color to white or another color that stand out best. Right click on background to change slide color or add a full-slide photo.</a:t>
            </a:r>
          </a:p>
        </p:txBody>
      </p:sp>
    </p:spTree>
    <p:extLst>
      <p:ext uri="{BB962C8B-B14F-4D97-AF65-F5344CB8AC3E}">
        <p14:creationId xmlns:p14="http://schemas.microsoft.com/office/powerpoint/2010/main" val="232002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72" y="1842860"/>
            <a:ext cx="7934515" cy="317228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quote and attribution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309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C25622-6254-C84F-ABEE-B78087671603}" type="slidenum">
              <a:rPr lang="en-US" b="1" smtClean="0">
                <a:solidFill>
                  <a:srgbClr val="FFFFFF"/>
                </a:solidFill>
              </a:rPr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1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10910"/>
          </a:xfrm>
        </p:spPr>
        <p:txBody>
          <a:bodyPr lIns="0" tIns="0" rIns="0" bIns="0" anchor="t" anchorCtr="0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110"/>
            <a:ext cx="8229600" cy="4392610"/>
          </a:xfr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tx1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Clr>
                <a:schemeClr val="tx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buClr>
                <a:schemeClr val="tx1"/>
              </a:buClr>
              <a:buSzPct val="100000"/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285750">
              <a:buClr>
                <a:schemeClr val="tx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09360"/>
            <a:ext cx="2057400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04C25622-6254-C84F-ABEE-B780876716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2438400" cy="7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26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10910"/>
          </a:xfrm>
        </p:spPr>
        <p:txBody>
          <a:bodyPr lIns="0" tIns="0" rIns="0" bIns="0" anchor="t" anchorCtr="0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09360"/>
            <a:ext cx="2057400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04C25622-6254-C84F-ABEE-B780876716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09657"/>
            <a:ext cx="2438400" cy="7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3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1625" y="2130425"/>
            <a:ext cx="850423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4A26-AC8B-46B6-8E37-5F57ABBF8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4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09360"/>
            <a:ext cx="2057400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04C25622-6254-C84F-ABEE-B780876716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2438400" cy="7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0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09360"/>
            <a:ext cx="2057400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04C25622-6254-C84F-ABEE-B78087671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1417320" y="6217920"/>
            <a:ext cx="2743200" cy="36830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Content Placeholder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28508" r="17893" b="27345"/>
          <a:stretch/>
        </p:blipFill>
        <p:spPr>
          <a:xfrm>
            <a:off x="457199" y="1528763"/>
            <a:ext cx="8229601" cy="43719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14400"/>
          </a:xfr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IIE Global Network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75" t="9051" b="9991"/>
          <a:stretch/>
        </p:blipFill>
        <p:spPr>
          <a:xfrm>
            <a:off x="0" y="5791753"/>
            <a:ext cx="1232001" cy="10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943100"/>
            <a:ext cx="9144000" cy="4914900"/>
          </a:xfrm>
          <a:prstGeom prst="rect">
            <a:avLst/>
          </a:prstGeom>
          <a:solidFill>
            <a:srgbClr val="B2B7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7645" y="2804834"/>
            <a:ext cx="9017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794" y="2760384"/>
            <a:ext cx="6350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16500" y="2760384"/>
            <a:ext cx="6350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82441" y="2794000"/>
            <a:ext cx="635000" cy="6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4317" y="4984377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02107" y="5006790"/>
            <a:ext cx="6731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46384" y="4959726"/>
            <a:ext cx="584200" cy="58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33241" y="4989611"/>
            <a:ext cx="584200" cy="5842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913529" y="3003176"/>
            <a:ext cx="0" cy="642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12235" y="3003176"/>
            <a:ext cx="0" cy="642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155764" y="3003176"/>
            <a:ext cx="0" cy="642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2913529" y="5124823"/>
            <a:ext cx="0" cy="642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12235" y="5124823"/>
            <a:ext cx="0" cy="642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155764" y="5124823"/>
            <a:ext cx="0" cy="642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531471" y="4310530"/>
            <a:ext cx="6305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538230" y="2316344"/>
            <a:ext cx="181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IIE by the Numbers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475830" y="4458438"/>
            <a:ext cx="181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2015 Impact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05468" y="3390906"/>
            <a:ext cx="106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200+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+mj-lt"/>
              </a:rPr>
              <a:t>PROGRAMS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196698" y="3390906"/>
            <a:ext cx="106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185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+mj-lt"/>
              </a:rPr>
              <a:t>COUNTRIES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802874" y="3390906"/>
            <a:ext cx="106382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1,400+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+mj-lt"/>
              </a:rPr>
              <a:t>MEMBER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INSTITUTIONS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461345" y="3390906"/>
            <a:ext cx="1063820" cy="77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19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OFFICES AND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AFFILIATES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605468" y="5566340"/>
            <a:ext cx="1063820" cy="76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42,500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TOTAL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PARTICIPANTS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2974862" y="5566340"/>
            <a:ext cx="1462666" cy="90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5,700+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INTERNATIONAL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STUDENTS PLACED AT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U.S. UNIVERSITIES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4610920" y="5566340"/>
            <a:ext cx="1462666" cy="90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600+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GENERATION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STUDY ABROAD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PARTNERS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6075152" y="5566340"/>
            <a:ext cx="1851142" cy="90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1,600+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HIGHER ED PARTNERS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PROMOTING INTERNATIONAL</a:t>
            </a:r>
          </a:p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EXCHANGE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7886700" y="630936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C25622-6254-C84F-ABEE-B78087671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95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1625" y="2130425"/>
            <a:ext cx="850423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DCFB-CCA2-4785-8932-94FD1F9E2875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4A26-AC8B-46B6-8E37-5F57ABBF8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1F1D-54AF-4DD1-A014-090D87615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9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8014-CA94-4D71-9BCC-04443933C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0819-DC77-4DF1-9F18-66119A858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4E09-78B5-415C-8413-F7D98BC08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98E5-4078-4006-90C5-EB0D57E8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19200"/>
            <a:ext cx="510540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438400"/>
            <a:ext cx="29321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F87-2EE3-44A3-8AD7-DEAF160C5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6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371599"/>
            <a:ext cx="5526088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BFF5-DD96-455A-96D0-8A7E44FF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2192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2286000"/>
            <a:ext cx="83058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111474D-8471-4D4C-BF09-A57BC455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075"/>
            <a:ext cx="43735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84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1680"/>
            <a:ext cx="8229600" cy="429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5163" y="630936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C25622-6254-C84F-ABEE-B78087671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6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0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scholarrescuefund.org/Allian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scholarrescuefund.org/Allianc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rf@iie.org" TargetMode="External"/><Relationship Id="rId2" Type="http://schemas.openxmlformats.org/officeDocument/2006/relationships/hyperlink" Target="http://www.scholarrescuefund.org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arrescuefund.org/allian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937581" y="3505200"/>
            <a:ext cx="4094658" cy="11537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Founded in 2002, IIE-SRF is the only global program that arranges and funds fellowships for threatened and displaced scholars at partnering higher education institutions worldwide.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943BF-F520-4914-9536-0A3ABB25A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207" y="2133600"/>
            <a:ext cx="3608883" cy="1510960"/>
          </a:xfrm>
        </p:spPr>
        <p:txBody>
          <a:bodyPr>
            <a:normAutofit/>
          </a:bodyPr>
          <a:lstStyle/>
          <a:p>
            <a:r>
              <a:rPr lang="en-US" sz="4800" dirty="0"/>
              <a:t>IIE Scholar Rescue Fund</a:t>
            </a:r>
          </a:p>
        </p:txBody>
      </p:sp>
    </p:spTree>
    <p:extLst>
      <p:ext uri="{BB962C8B-B14F-4D97-AF65-F5344CB8AC3E}">
        <p14:creationId xmlns:p14="http://schemas.microsoft.com/office/powerpoint/2010/main" val="123003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86C1E-3378-4005-BCFF-3CF84D83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AF96F-C14E-4690-BF8F-DC47468C0C72}"/>
              </a:ext>
            </a:extLst>
          </p:cNvPr>
          <p:cNvSpPr txBox="1"/>
          <p:nvPr/>
        </p:nvSpPr>
        <p:spPr>
          <a:xfrm>
            <a:off x="228600" y="381000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How IIE-SRF Works: Fellowship Lifecycle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CED9A0-619C-4D30-90B5-07C36CA0C113}"/>
              </a:ext>
            </a:extLst>
          </p:cNvPr>
          <p:cNvCxnSpPr/>
          <p:nvPr/>
        </p:nvCxnSpPr>
        <p:spPr>
          <a:xfrm>
            <a:off x="304800" y="1027331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70A03B-95D5-452F-A6AE-89E3FD2B4724}"/>
              </a:ext>
            </a:extLst>
          </p:cNvPr>
          <p:cNvSpPr txBox="1"/>
          <p:nvPr/>
        </p:nvSpPr>
        <p:spPr>
          <a:xfrm>
            <a:off x="152399" y="1079292"/>
            <a:ext cx="8502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Professors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and 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researchers from any country or discipline may apply </a:t>
            </a:r>
            <a:r>
              <a:rPr lang="en-US" dirty="0">
                <a:solidFill>
                  <a:srgbClr val="405564"/>
                </a:solidFill>
                <a:latin typeface="Calibri" panose="020F0502020204030204" pitchFamily="34" charset="0"/>
              </a:rPr>
              <a:t>for the fellowship. Applications are accepted at any time.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F5EF-7B10-4F2C-A0FA-7DBC14DD22FF}"/>
              </a:ext>
            </a:extLst>
          </p:cNvPr>
          <p:cNvSpPr txBox="1"/>
          <p:nvPr/>
        </p:nvSpPr>
        <p:spPr>
          <a:xfrm>
            <a:off x="145026" y="1771471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The IIE-SRF staff conducts an 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extensive review of scholars’ application materials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including information about their academic experience as well as their reported threat — to assess their eligibility for the fellowship.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IIE-SRF also conducts additional research and background checks on applicants as part of the vetting process.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8ECD27-0E56-47A1-9EF4-52135702CDD3}"/>
              </a:ext>
            </a:extLst>
          </p:cNvPr>
          <p:cNvSpPr txBox="1"/>
          <p:nvPr/>
        </p:nvSpPr>
        <p:spPr>
          <a:xfrm>
            <a:off x="132734" y="2962870"/>
            <a:ext cx="84778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A selection committee reviews vetted applications and awards fellowships</a:t>
            </a:r>
            <a:r>
              <a:rPr lang="en-US" b="0" i="0" u="none" strike="noStrike" baseline="0" dirty="0">
                <a:solidFill>
                  <a:srgbClr val="405564"/>
                </a:solidFill>
                <a:latin typeface="Calibri" panose="020F0502020204030204" pitchFamily="34" charset="0"/>
              </a:rPr>
              <a:t>. The committee considers the quality of scholarship, severity of the threats faced, and other factors.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BD6CA-C07C-4076-9983-3C980FF85C19}"/>
              </a:ext>
            </a:extLst>
          </p:cNvPr>
          <p:cNvSpPr txBox="1"/>
          <p:nvPr/>
        </p:nvSpPr>
        <p:spPr>
          <a:xfrm>
            <a:off x="145026" y="3877270"/>
            <a:ext cx="8477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IIE-SRF and selected scholars work together to identify host institutions, which appoint fellows to yearlong visiting positions. </a:t>
            </a:r>
            <a:r>
              <a:rPr lang="en-US" b="0" i="0" u="none" strike="noStrike" baseline="0" dirty="0">
                <a:solidFill>
                  <a:srgbClr val="405564"/>
                </a:solidFill>
                <a:latin typeface="Calibri" panose="020F0502020204030204" pitchFamily="34" charset="0"/>
              </a:rPr>
              <a:t>Hosts typically distribute both their matching support and the IIE-SRF fellowship grant directly to the fellows.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F7897-DC56-4732-857F-5A812D1F8A51}"/>
              </a:ext>
            </a:extLst>
          </p:cNvPr>
          <p:cNvSpPr txBox="1"/>
          <p:nvPr/>
        </p:nvSpPr>
        <p:spPr>
          <a:xfrm>
            <a:off x="132735" y="4867870"/>
            <a:ext cx="8490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Fellows resume their work in safety at their host institutions</a:t>
            </a:r>
            <a:r>
              <a:rPr lang="en-US" b="0" i="0" u="none" strike="noStrike" baseline="0" dirty="0">
                <a:solidFill>
                  <a:srgbClr val="405564"/>
                </a:solidFill>
                <a:latin typeface="Calibri" panose="020F0502020204030204" pitchFamily="34" charset="0"/>
              </a:rPr>
              <a:t>—teaching courses and seminars, guest lecturing, participating in academic events, completing research, and/or publishing their work—throughout their fellowship appointments.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763F17-00DE-447C-AD49-0E2CC3FFD4C4}"/>
              </a:ext>
            </a:extLst>
          </p:cNvPr>
          <p:cNvSpPr txBox="1"/>
          <p:nvPr/>
        </p:nvSpPr>
        <p:spPr>
          <a:xfrm>
            <a:off x="137652" y="5858470"/>
            <a:ext cx="8472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405564"/>
                </a:solidFill>
                <a:latin typeface="Calibri" panose="020F0502020204030204" pitchFamily="34" charset="0"/>
              </a:rPr>
              <a:t>If conditions improve, 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scholars may return home after their fellowships </a:t>
            </a:r>
            <a:r>
              <a:rPr lang="en-US" b="0" i="0" u="none" strike="noStrike" baseline="0" dirty="0">
                <a:solidFill>
                  <a:srgbClr val="405564"/>
                </a:solidFill>
                <a:latin typeface="Calibri" panose="020F0502020204030204" pitchFamily="34" charset="0"/>
              </a:rPr>
              <a:t>to help rebuild universities and societies ravaged by conflict</a:t>
            </a:r>
            <a:r>
              <a:rPr lang="en-US" dirty="0">
                <a:solidFill>
                  <a:srgbClr val="405564"/>
                </a:solidFill>
                <a:latin typeface="Calibri" panose="020F0502020204030204" pitchFamily="34" charset="0"/>
              </a:rPr>
              <a:t> and </a:t>
            </a:r>
            <a:r>
              <a:rPr lang="en-US" b="0" i="0" u="none" strike="noStrike" baseline="0" dirty="0">
                <a:solidFill>
                  <a:srgbClr val="405564"/>
                </a:solidFill>
                <a:latin typeface="Calibri" panose="020F0502020204030204" pitchFamily="34" charset="0"/>
              </a:rPr>
              <a:t>repression.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Scholars unable to return continue to reestablish their careers </a:t>
            </a:r>
            <a:r>
              <a:rPr lang="en-US" dirty="0">
                <a:solidFill>
                  <a:srgbClr val="405564"/>
                </a:solidFill>
                <a:latin typeface="Calibri" panose="020F0502020204030204" pitchFamily="34" charset="0"/>
              </a:rPr>
              <a:t>with support from IIE-SRF and partners.</a:t>
            </a:r>
            <a:endParaRPr lang="en-US" b="0" i="0" u="none" strike="noStrike" baseline="0" dirty="0">
              <a:solidFill>
                <a:srgbClr val="40556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1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6E9F-9D81-4118-B24B-08422230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10" y="207028"/>
            <a:ext cx="8305800" cy="910910"/>
          </a:xfrm>
        </p:spPr>
        <p:txBody>
          <a:bodyPr>
            <a:noAutofit/>
          </a:bodyPr>
          <a:lstStyle/>
          <a:p>
            <a:r>
              <a:rPr lang="en-US" dirty="0"/>
              <a:t>How IIE-SRF Works: Components of a Successful Fellowship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60F69-71E9-420A-9173-E904CD23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6949C01-3FD1-4B48-97B3-688F5B29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200400"/>
            <a:ext cx="3048000" cy="2830224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2">
                <a:alpha val="45000"/>
              </a:schemeClr>
            </a:solidFill>
            <a:prstDash val="lgDash"/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407D0-B755-4CAB-B3E6-6BADA939A874}"/>
              </a:ext>
            </a:extLst>
          </p:cNvPr>
          <p:cNvSpPr txBox="1"/>
          <p:nvPr/>
        </p:nvSpPr>
        <p:spPr>
          <a:xfrm>
            <a:off x="5828071" y="2971800"/>
            <a:ext cx="3392129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Host Institution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5564"/>
                </a:solidFill>
                <a:latin typeface="+mn-lt"/>
              </a:rPr>
              <a:t>Temporary academic position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5564"/>
                </a:solidFill>
                <a:latin typeface="+mn-lt"/>
              </a:rPr>
              <a:t>Financial support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5564"/>
                </a:solidFill>
                <a:latin typeface="+mn-lt"/>
              </a:rPr>
              <a:t>Visa / permit sponsorship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5564"/>
                </a:solidFill>
                <a:latin typeface="+mn-lt"/>
              </a:rPr>
              <a:t>Academic &amp; professional development assistance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5564"/>
                </a:solidFill>
                <a:latin typeface="+mn-lt"/>
              </a:rPr>
              <a:t>Family support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405564"/>
              </a:solidFill>
              <a:latin typeface="+mn-lt"/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</a:rPr>
              <a:t>Other Partners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5564"/>
                </a:solidFill>
              </a:rPr>
              <a:t>Mentoring </a:t>
            </a:r>
            <a:r>
              <a:rPr lang="en-US" sz="1800" dirty="0">
                <a:solidFill>
                  <a:srgbClr val="405564"/>
                </a:solidFill>
                <a:latin typeface="+mn-lt"/>
              </a:rPr>
              <a:t>&amp; professional development support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5564"/>
                </a:solidFill>
              </a:rPr>
              <a:t>Access to professional networks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85DD54-E8D5-4B4B-947E-E7BC04896A22}"/>
              </a:ext>
            </a:extLst>
          </p:cNvPr>
          <p:cNvSpPr txBox="1"/>
          <p:nvPr/>
        </p:nvSpPr>
        <p:spPr>
          <a:xfrm>
            <a:off x="2609850" y="1169075"/>
            <a:ext cx="3562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IIE-SRF Fellow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Teaching, advising students, conducting scientific research, and/or delivering guest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expertise, global perspective, unique experience, &amp; diversity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FE2819-B8F2-4C3A-9F74-548F7D23663C}"/>
              </a:ext>
            </a:extLst>
          </p:cNvPr>
          <p:cNvCxnSpPr/>
          <p:nvPr/>
        </p:nvCxnSpPr>
        <p:spPr>
          <a:xfrm>
            <a:off x="419100" y="11430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46FDC1-0DB3-4C45-BBC0-4ED0397AB761}"/>
              </a:ext>
            </a:extLst>
          </p:cNvPr>
          <p:cNvSpPr txBox="1"/>
          <p:nvPr/>
        </p:nvSpPr>
        <p:spPr>
          <a:xfrm>
            <a:off x="152400" y="3081278"/>
            <a:ext cx="3810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2"/>
                </a:solidFill>
                <a:latin typeface="+mn-lt"/>
              </a:rPr>
              <a:t>IIE-SRF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Relocation funding &amp; logistical support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$25,000 grant (renewable)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Health insurance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Professional development assistance</a:t>
            </a:r>
            <a:endParaRPr 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Staff expertise &amp; support throughout the fellowship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Post-fellowship support</a:t>
            </a:r>
          </a:p>
        </p:txBody>
      </p:sp>
    </p:spTree>
    <p:extLst>
      <p:ext uri="{BB962C8B-B14F-4D97-AF65-F5344CB8AC3E}">
        <p14:creationId xmlns:p14="http://schemas.microsoft.com/office/powerpoint/2010/main" val="362439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3EE6D5-860E-46B7-917B-753033AF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486025"/>
            <a:ext cx="4038600" cy="2543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4893-F28D-4C25-8B45-BE91EEF8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IIE-SRF Fellows: Resilience and Dedication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A567B-857C-44A2-AA5F-B7995977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6F1E66-C12E-4E67-9D19-67BB5DDB770F}"/>
              </a:ext>
            </a:extLst>
          </p:cNvPr>
          <p:cNvCxnSpPr/>
          <p:nvPr/>
        </p:nvCxnSpPr>
        <p:spPr>
          <a:xfrm>
            <a:off x="419100" y="9906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B0D0C1-E2C3-4968-98FA-145CB53AFE5D}"/>
              </a:ext>
            </a:extLst>
          </p:cNvPr>
          <p:cNvSpPr txBox="1"/>
          <p:nvPr/>
        </p:nvSpPr>
        <p:spPr>
          <a:xfrm>
            <a:off x="419100" y="1117323"/>
            <a:ext cx="83377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405564"/>
                </a:solidFill>
              </a:rPr>
              <a:t>“The IIE-SRF fellowship was a dream come true, especially after all the years in a war zone with all its uncertainties and worries. It gave me a taste for carrying on my research and seeing the latest discoveries and technologies.” </a:t>
            </a:r>
          </a:p>
          <a:p>
            <a:pPr algn="just"/>
            <a:r>
              <a:rPr lang="en-US" sz="2000" dirty="0">
                <a:solidFill>
                  <a:srgbClr val="405564"/>
                </a:solidFill>
              </a:rPr>
              <a:t>          – IIE-SRF scholar from Syria, who undertook the fellowship in Germany</a:t>
            </a:r>
          </a:p>
        </p:txBody>
      </p:sp>
      <p:pic>
        <p:nvPicPr>
          <p:cNvPr id="8" name="Picture 7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60387949-4C48-4A8A-98C3-7D6D02801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04380"/>
            <a:ext cx="4459398" cy="3018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 descr="A group of people sitting in a suit and tie&#10;&#10;Description automatically generated">
            <a:extLst>
              <a:ext uri="{FF2B5EF4-FFF2-40B4-BE49-F238E27FC236}">
                <a16:creationId xmlns:a16="http://schemas.microsoft.com/office/drawing/2014/main" id="{5E2823E5-C40A-43FD-AF9F-B79055E45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32465"/>
            <a:ext cx="3999293" cy="24255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893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01FC-8D6E-49A9-A430-34277C9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IIE-SRF Fellows: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D156B-00A6-4DDA-A5B6-BC0C27BB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A9C8DF-D676-4D0E-BA08-972FCF6AAF95}"/>
              </a:ext>
            </a:extLst>
          </p:cNvPr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125EE81-3BB0-44A6-A085-FFDCBB503FD7}"/>
              </a:ext>
            </a:extLst>
          </p:cNvPr>
          <p:cNvSpPr txBox="1"/>
          <p:nvPr/>
        </p:nvSpPr>
        <p:spPr>
          <a:xfrm>
            <a:off x="412954" y="1219200"/>
            <a:ext cx="8305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benefits of each IIE-SRF fellowship extend far beyond the life- and career-saving support provided directly to threatened and displaced scholars.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IIE-SRF fellows bring immeasurable gains to their host universities, surrounding communities, and their wider academic communities.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Fellowship outcomes in 2020: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050C2-B731-48DC-9044-6FD638797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3896856"/>
            <a:ext cx="51816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8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FBEE-7C24-4B85-AB03-567CAEE6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Partner with IIE-SRF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42398-CEAE-4B5F-AF52-C0FC01CB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42ED0-DE9C-49EB-9836-F9B6FD83ADC3}"/>
              </a:ext>
            </a:extLst>
          </p:cNvPr>
          <p:cNvSpPr txBox="1"/>
          <p:nvPr/>
        </p:nvSpPr>
        <p:spPr>
          <a:xfrm>
            <a:off x="530942" y="4419600"/>
            <a:ext cx="819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take the first step in partnering with IIE-SRF to provide practical support to threatened and displaced scholars, </a:t>
            </a:r>
            <a:r>
              <a:rPr lang="en-US" sz="2000" dirty="0">
                <a:solidFill>
                  <a:srgbClr val="FF0000"/>
                </a:solidFill>
              </a:rPr>
              <a:t>join the </a:t>
            </a:r>
            <a:r>
              <a:rPr lang="en-US" sz="2000" dirty="0">
                <a:solidFill>
                  <a:schemeClr val="tx2"/>
                </a:solidFill>
              </a:rPr>
              <a:t>IIE-SRF Alliance</a:t>
            </a:r>
            <a:r>
              <a:rPr lang="en-US" sz="2000" dirty="0"/>
              <a:t>, IIE-SRF’s global partnership network. IIE-SRF welcomes individuals and institutions from across the higher education, scientific, non-profit, corporate, and governmental sectors.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3A2D8-2FFA-45D3-9D37-46113AFD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6" y="1295400"/>
            <a:ext cx="8763000" cy="29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E906-6797-461F-9CF3-C8657FBF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D15EF-66A1-4870-B2D9-C3A1BE02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7803C1-D1DF-4361-AE68-8DCE787D5A43}"/>
              </a:ext>
            </a:extLst>
          </p:cNvPr>
          <p:cNvCxnSpPr/>
          <p:nvPr/>
        </p:nvCxnSpPr>
        <p:spPr>
          <a:xfrm>
            <a:off x="419100" y="9906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DD7FAAD-BD40-49BA-B5B8-767F804F439B}"/>
              </a:ext>
            </a:extLst>
          </p:cNvPr>
          <p:cNvSpPr txBox="1"/>
          <p:nvPr/>
        </p:nvSpPr>
        <p:spPr>
          <a:xfrm>
            <a:off x="419100" y="1143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tx2"/>
                </a:solidFill>
              </a:rPr>
              <a:t>IIE-SRF Alliance </a:t>
            </a:r>
            <a:r>
              <a:rPr lang="en-US" sz="2400" dirty="0"/>
              <a:t>is a global network of partners that offer practical support to threatened and displaced scholars, such as temporary academic positions, professional development &amp; career advancement opportunities, &amp; other critical assistance.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50730C-4879-4821-90D5-DEEE8442A122}"/>
              </a:ext>
            </a:extLst>
          </p:cNvPr>
          <p:cNvSpPr txBox="1"/>
          <p:nvPr/>
        </p:nvSpPr>
        <p:spPr>
          <a:xfrm>
            <a:off x="381000" y="280041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Alliance Partner Designations: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Host Partner </a:t>
            </a:r>
            <a:r>
              <a:rPr lang="en-US" sz="2000" dirty="0"/>
              <a:t>– Representative of higher education institution or research center who has formally partnered with IIE-SRF to host a threatened scholar in an academic appointment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Commitment Partner </a:t>
            </a:r>
            <a:r>
              <a:rPr lang="en-US" sz="2000" dirty="0"/>
              <a:t>– Representative of higher education institution or research center who commits to hosting threatened scholars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Organizational Partner </a:t>
            </a:r>
            <a:r>
              <a:rPr lang="en-US" sz="2000" dirty="0"/>
              <a:t>– Organization that commits to offering practical support and services to IIE-SRF and/or IIE-SRF scholars, during or after the scholar’s fellowship.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Ambassador</a:t>
            </a:r>
            <a:r>
              <a:rPr lang="en-US" sz="2000" dirty="0"/>
              <a:t> – Individual who commits to offering practical support to IIE-SRF or IIE-SRF scholars.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F7AFB0-E405-42A3-9318-D7FA6AF4915C}"/>
              </a:ext>
            </a:extLst>
          </p:cNvPr>
          <p:cNvSpPr/>
          <p:nvPr/>
        </p:nvSpPr>
        <p:spPr>
          <a:xfrm>
            <a:off x="152400" y="6248400"/>
            <a:ext cx="76200" cy="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A805F6-A56A-40FE-B38B-4EF2783C6A32}"/>
              </a:ext>
            </a:extLst>
          </p:cNvPr>
          <p:cNvSpPr/>
          <p:nvPr/>
        </p:nvSpPr>
        <p:spPr>
          <a:xfrm>
            <a:off x="76200" y="5943600"/>
            <a:ext cx="990600" cy="83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3528D2-CFF0-4EEA-AFCD-5F21F3A4118F}"/>
              </a:ext>
            </a:extLst>
          </p:cNvPr>
          <p:cNvSpPr/>
          <p:nvPr/>
        </p:nvSpPr>
        <p:spPr>
          <a:xfrm>
            <a:off x="1066800" y="6191130"/>
            <a:ext cx="1600200" cy="590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BE0295D-CD19-4D9B-B03A-82AC46A6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2555"/>
            <a:ext cx="2857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170C2-24DA-4768-8BC7-27C91424517A}"/>
              </a:ext>
            </a:extLst>
          </p:cNvPr>
          <p:cNvSpPr txBox="1"/>
          <p:nvPr/>
        </p:nvSpPr>
        <p:spPr>
          <a:xfrm>
            <a:off x="287594" y="4800600"/>
            <a:ext cx="82573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Joining is easy – and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Visit </a:t>
            </a:r>
            <a:r>
              <a:rPr lang="en-US" sz="2000" dirty="0">
                <a:hlinkClick r:id="rId4"/>
              </a:rPr>
              <a:t>www.scholarrescuefund.org/Alliance</a:t>
            </a:r>
            <a:r>
              <a:rPr lang="en-US" sz="2000" dirty="0"/>
              <a:t> and complete a simple expression of interest form</a:t>
            </a:r>
          </a:p>
        </p:txBody>
      </p:sp>
    </p:spTree>
    <p:extLst>
      <p:ext uri="{BB962C8B-B14F-4D97-AF65-F5344CB8AC3E}">
        <p14:creationId xmlns:p14="http://schemas.microsoft.com/office/powerpoint/2010/main" val="141093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7BC4-FB7C-4549-AAA5-120DAFDA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7A05E-22A7-46ED-8294-EA71F929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B38397-5D86-4B6B-9F5E-3D12794F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857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9C8C6-9786-4AA3-97D7-E0E0D0D6BD8A}"/>
              </a:ext>
            </a:extLst>
          </p:cNvPr>
          <p:cNvCxnSpPr/>
          <p:nvPr/>
        </p:nvCxnSpPr>
        <p:spPr>
          <a:xfrm>
            <a:off x="419100" y="9906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45AFF0-E603-46FF-80F2-B92E1B0464AB}"/>
              </a:ext>
            </a:extLst>
          </p:cNvPr>
          <p:cNvSpPr txBox="1"/>
          <p:nvPr/>
        </p:nvSpPr>
        <p:spPr>
          <a:xfrm>
            <a:off x="304800" y="1154669"/>
            <a:ext cx="84201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Alliance Partner Benefits: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Access to resources &amp; expertise from IIE-SRF </a:t>
            </a:r>
            <a:r>
              <a:rPr lang="en-US" sz="2000" dirty="0"/>
              <a:t>that support Alliance partners to host threatened scholars and/or provide other critical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First access </a:t>
            </a:r>
            <a:r>
              <a:rPr lang="en-US" sz="2000" dirty="0"/>
              <a:t>for Host &amp; Commitment Partners to the list of IIE-SRF fellows seeking host institutions for their fellowships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Access to select member benefits of the </a:t>
            </a:r>
            <a:r>
              <a:rPr lang="en-US" sz="2000" dirty="0" err="1">
                <a:solidFill>
                  <a:schemeClr val="tx2"/>
                </a:solidFill>
              </a:rPr>
              <a:t>IIENetwork</a:t>
            </a:r>
            <a:r>
              <a:rPr lang="en-US" sz="2000" dirty="0"/>
              <a:t>, IIE’s global network of 9,000+ international education professionals &amp; 1,500 member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Recognition and visibility</a:t>
            </a:r>
            <a:r>
              <a:rPr lang="en-US" sz="2000" dirty="0"/>
              <a:t>, such as displaying the official IIE-SRF Alliance partner seal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Invitations</a:t>
            </a:r>
            <a:r>
              <a:rPr lang="en-US" sz="2000" dirty="0"/>
              <a:t> to in-person and virtual events, and more.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6C135-2F51-4C20-8896-63624D4F4A9A}"/>
              </a:ext>
            </a:extLst>
          </p:cNvPr>
          <p:cNvSpPr txBox="1"/>
          <p:nvPr/>
        </p:nvSpPr>
        <p:spPr>
          <a:xfrm>
            <a:off x="287594" y="4800600"/>
            <a:ext cx="82573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Joining is easy – and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Visit </a:t>
            </a:r>
            <a:r>
              <a:rPr lang="en-US" sz="2000" dirty="0">
                <a:hlinkClick r:id="rId4"/>
              </a:rPr>
              <a:t>www.scholarrescuefund.org/Alliance</a:t>
            </a:r>
            <a:r>
              <a:rPr lang="en-US" sz="2000" dirty="0"/>
              <a:t> and complete a simple expression of interest form</a:t>
            </a:r>
          </a:p>
        </p:txBody>
      </p:sp>
    </p:spTree>
    <p:extLst>
      <p:ext uri="{BB962C8B-B14F-4D97-AF65-F5344CB8AC3E}">
        <p14:creationId xmlns:p14="http://schemas.microsoft.com/office/powerpoint/2010/main" val="308086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A444-A69E-4D9F-BD71-0FCD1489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93" y="4078851"/>
            <a:ext cx="8345092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Thank you!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For more information about the IIE Scholar Rescue Fund, please visit </a:t>
            </a:r>
            <a:r>
              <a:rPr lang="en-US" sz="2400" dirty="0">
                <a:hlinkClick r:id="rId2"/>
              </a:rPr>
              <a:t>www.scholarrescuefund.org</a:t>
            </a:r>
            <a:r>
              <a:rPr lang="en-US" sz="2400" dirty="0"/>
              <a:t> or email </a:t>
            </a:r>
            <a:r>
              <a:rPr lang="en-US" sz="2400" dirty="0">
                <a:hlinkClick r:id="rId3"/>
              </a:rPr>
              <a:t>srf@iie.org</a:t>
            </a:r>
            <a:r>
              <a:rPr lang="en-US" sz="2400" dirty="0"/>
              <a:t>. </a:t>
            </a:r>
            <a:br>
              <a:rPr lang="en-US" sz="1600" dirty="0"/>
            </a:br>
            <a:br>
              <a:rPr lang="en-US" sz="1600" dirty="0"/>
            </a:br>
            <a:endParaRPr lang="en-US" sz="31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98555-C22B-4232-9FCB-757F4E9A3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30" y="317287"/>
            <a:ext cx="8554719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8DCD8-2C37-45A2-92B3-0FEEF31F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C25622-6254-C84F-ABEE-B78087671603}" type="slidenum">
              <a:rPr lang="en-US" sz="10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sz="1000" b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717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70317-D4B4-4188-9A88-4788629B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59B58-4B5A-424F-ADB5-AB4A6E95FE61}"/>
              </a:ext>
            </a:extLst>
          </p:cNvPr>
          <p:cNvSpPr txBox="1"/>
          <p:nvPr/>
        </p:nvSpPr>
        <p:spPr>
          <a:xfrm>
            <a:off x="304799" y="329381"/>
            <a:ext cx="8534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Unprecedented Need for Scholar Rescue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17F623-9622-4A89-B9FA-C6D249408A16}"/>
              </a:ext>
            </a:extLst>
          </p:cNvPr>
          <p:cNvCxnSpPr/>
          <p:nvPr/>
        </p:nvCxnSpPr>
        <p:spPr>
          <a:xfrm>
            <a:off x="304800" y="975712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B55F66-F69E-4F21-8770-698B815FB7B4}"/>
              </a:ext>
            </a:extLst>
          </p:cNvPr>
          <p:cNvSpPr txBox="1"/>
          <p:nvPr/>
        </p:nvSpPr>
        <p:spPr>
          <a:xfrm>
            <a:off x="314632" y="1219200"/>
            <a:ext cx="828613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05564"/>
                </a:solidFill>
                <a:latin typeface="+mn-lt"/>
              </a:rPr>
              <a:t>For over a century, IIE has supported scholars and university students facing threats to their lives and careers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05564"/>
                </a:solidFill>
                <a:latin typeface="+mn-lt"/>
              </a:rPr>
              <a:t>The</a:t>
            </a:r>
            <a:r>
              <a:rPr lang="en-US" sz="2400" dirty="0">
                <a:solidFill>
                  <a:srgbClr val="405564"/>
                </a:solidFill>
              </a:rPr>
              <a:t> needs today are greater than ever, with an alarming increase in threats against scholars worldwide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05564"/>
                </a:solidFill>
                <a:latin typeface="+mn-lt"/>
              </a:rPr>
              <a:t>This </a:t>
            </a:r>
            <a:r>
              <a:rPr lang="en-US" sz="2400" dirty="0">
                <a:solidFill>
                  <a:srgbClr val="405564"/>
                </a:solidFill>
              </a:rPr>
              <a:t>phenomenon is reflected in IIE-SRF’s rising application numbers: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34407BE-1B2C-4D00-8FAC-11643232E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407817"/>
              </p:ext>
            </p:extLst>
          </p:nvPr>
        </p:nvGraphicFramePr>
        <p:xfrm>
          <a:off x="2524434" y="3429000"/>
          <a:ext cx="616236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129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40B3ACA-D1AA-4181-83B2-95841FE62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" y="1219199"/>
            <a:ext cx="8766919" cy="4618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A3D02-82E4-4CA8-B4E1-59878EAD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0910"/>
          </a:xfrm>
        </p:spPr>
        <p:txBody>
          <a:bodyPr/>
          <a:lstStyle/>
          <a:p>
            <a:r>
              <a:rPr lang="en-US" dirty="0"/>
              <a:t>Applications (2020)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1EA2AE-66CE-4D8C-BF8D-13A8748FF375}"/>
              </a:ext>
            </a:extLst>
          </p:cNvPr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35D402-BD63-4B7B-89D0-0FC765D63015}"/>
              </a:ext>
            </a:extLst>
          </p:cNvPr>
          <p:cNvSpPr txBox="1"/>
          <p:nvPr/>
        </p:nvSpPr>
        <p:spPr>
          <a:xfrm>
            <a:off x="286043" y="5073080"/>
            <a:ext cx="8781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Top five application countries: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Yemen </a:t>
            </a:r>
            <a:r>
              <a:rPr lang="en-US" sz="2800" dirty="0"/>
              <a:t>• </a:t>
            </a:r>
            <a:r>
              <a:rPr lang="en-US" sz="2800" dirty="0">
                <a:solidFill>
                  <a:srgbClr val="FF0000"/>
                </a:solidFill>
              </a:rPr>
              <a:t>Turkey </a:t>
            </a:r>
            <a:r>
              <a:rPr lang="en-US" sz="2800" dirty="0"/>
              <a:t>• </a:t>
            </a:r>
            <a:r>
              <a:rPr lang="en-US" sz="2800" dirty="0">
                <a:solidFill>
                  <a:srgbClr val="FF0000"/>
                </a:solidFill>
              </a:rPr>
              <a:t>Syria </a:t>
            </a:r>
            <a:r>
              <a:rPr lang="en-US" sz="2800" dirty="0"/>
              <a:t>• </a:t>
            </a:r>
            <a:r>
              <a:rPr lang="en-US" sz="2800" dirty="0">
                <a:solidFill>
                  <a:srgbClr val="FF0000"/>
                </a:solidFill>
              </a:rPr>
              <a:t>Nigeria </a:t>
            </a:r>
            <a:r>
              <a:rPr lang="en-US" sz="2800" dirty="0"/>
              <a:t>• </a:t>
            </a:r>
            <a:r>
              <a:rPr lang="en-US" sz="2800" dirty="0">
                <a:solidFill>
                  <a:srgbClr val="FF0000"/>
                </a:solidFill>
              </a:rPr>
              <a:t>Iraq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1EF8FC-8BFC-4F5D-9F04-93636C49E830}"/>
              </a:ext>
            </a:extLst>
          </p:cNvPr>
          <p:cNvSpPr/>
          <p:nvPr/>
        </p:nvSpPr>
        <p:spPr>
          <a:xfrm>
            <a:off x="152400" y="3810000"/>
            <a:ext cx="28369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741B13-BFB9-4190-9484-2984FB45B7C5}"/>
              </a:ext>
            </a:extLst>
          </p:cNvPr>
          <p:cNvSpPr/>
          <p:nvPr/>
        </p:nvSpPr>
        <p:spPr>
          <a:xfrm>
            <a:off x="7467600" y="5410200"/>
            <a:ext cx="914400" cy="27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4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70317-D4B4-4188-9A88-4788629B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59B58-4B5A-424F-ADB5-AB4A6E95FE61}"/>
              </a:ext>
            </a:extLst>
          </p:cNvPr>
          <p:cNvSpPr txBox="1"/>
          <p:nvPr/>
        </p:nvSpPr>
        <p:spPr>
          <a:xfrm>
            <a:off x="304799" y="329381"/>
            <a:ext cx="8534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Afghanistan Response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17F623-9622-4A89-B9FA-C6D249408A16}"/>
              </a:ext>
            </a:extLst>
          </p:cNvPr>
          <p:cNvCxnSpPr/>
          <p:nvPr/>
        </p:nvCxnSpPr>
        <p:spPr>
          <a:xfrm>
            <a:off x="304800" y="975712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B55F66-F69E-4F21-8770-698B815FB7B4}"/>
              </a:ext>
            </a:extLst>
          </p:cNvPr>
          <p:cNvSpPr txBox="1"/>
          <p:nvPr/>
        </p:nvSpPr>
        <p:spPr>
          <a:xfrm>
            <a:off x="314633" y="1219200"/>
            <a:ext cx="425736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405564"/>
                </a:solidFill>
              </a:rPr>
              <a:t>IIE-SRF is partnering with host universities to provide practical support and academic opportunities for scholars.</a:t>
            </a:r>
            <a:endParaRPr lang="en-US" sz="24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5564"/>
                </a:solidFill>
              </a:rPr>
              <a:t>Since August 2021, IIE-SRF has awarded fellowships to multiple Afghan scholars.</a:t>
            </a:r>
            <a:endParaRPr lang="en-US" sz="8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5564"/>
                </a:solidFill>
              </a:rPr>
              <a:t>Join IIE-SRF’s efforts: refer qualified scholars, donate to IIE-SRF, or take the first step in hosting a scholar by taking our </a:t>
            </a:r>
            <a:r>
              <a:rPr lang="en-US" sz="2400" dirty="0">
                <a:solidFill>
                  <a:srgbClr val="405564"/>
                </a:solidFill>
                <a:hlinkClick r:id="rId3"/>
              </a:rPr>
              <a:t>IIE-SRF Alliance survey</a:t>
            </a:r>
            <a:r>
              <a:rPr lang="en-US" sz="2400" dirty="0">
                <a:solidFill>
                  <a:srgbClr val="405564"/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334B4-9CE2-40C7-ADE0-A0156884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493" y="1259724"/>
            <a:ext cx="4031873" cy="40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3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C8120-A527-4D7C-B923-DFB554B15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1672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56" name="Rectangle 5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8D26D-6E81-43CF-A721-F0FA57E5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009083"/>
            <a:ext cx="2340863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IIE-SRF by the Numbers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3308B2-F264-4379-9E9E-F250A7B4F463}"/>
              </a:ext>
            </a:extLst>
          </p:cNvPr>
          <p:cNvSpPr txBox="1"/>
          <p:nvPr/>
        </p:nvSpPr>
        <p:spPr>
          <a:xfrm>
            <a:off x="3284982" y="5009083"/>
            <a:ext cx="5232654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Building upon </a:t>
            </a:r>
            <a:r>
              <a:rPr lang="en-US" b="1" dirty="0">
                <a:solidFill>
                  <a:schemeClr val="bg1"/>
                </a:solidFill>
              </a:rPr>
              <a:t>IIE’s century-long legacy </a:t>
            </a:r>
            <a:r>
              <a:rPr lang="en-US" dirty="0">
                <a:solidFill>
                  <a:schemeClr val="bg1"/>
                </a:solidFill>
              </a:rPr>
              <a:t>of assisting students and scholars under threat, IIE-SRF has since 2002 partnered with host institutions worldwide to provide practical support for threatened or displaced scholars.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A49BD-A488-41FB-B1F2-CE2A857C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498" y="6556248"/>
            <a:ext cx="62113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C25622-6254-C84F-ABEE-B78087671603}" type="slidenum">
              <a:rPr lang="en-US" b="0">
                <a:solidFill>
                  <a:schemeClr val="tx1">
                    <a:alpha val="7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b="0">
              <a:solidFill>
                <a:schemeClr val="tx1">
                  <a:alpha val="7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575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910910"/>
          </a:xfrm>
        </p:spPr>
        <p:txBody>
          <a:bodyPr>
            <a:noAutofit/>
          </a:bodyPr>
          <a:lstStyle/>
          <a:p>
            <a:pPr algn="l"/>
            <a:br>
              <a:rPr lang="en-US" b="0" dirty="0">
                <a:solidFill>
                  <a:srgbClr val="405564"/>
                </a:solidFill>
              </a:rPr>
            </a:br>
            <a:r>
              <a:rPr lang="en-US" b="0" dirty="0">
                <a:solidFill>
                  <a:srgbClr val="405564"/>
                </a:solidFill>
              </a:rPr>
              <a:t>IIE-SRF Fellows: </a:t>
            </a:r>
            <a:r>
              <a:rPr lang="en-US" b="0" dirty="0">
                <a:solidFill>
                  <a:schemeClr val="tx2"/>
                </a:solidFill>
              </a:rPr>
              <a:t>Home</a:t>
            </a:r>
            <a:r>
              <a:rPr lang="en-US" b="0" dirty="0">
                <a:solidFill>
                  <a:srgbClr val="405564"/>
                </a:solidFill>
              </a:rPr>
              <a:t> </a:t>
            </a:r>
            <a:r>
              <a:rPr lang="en-US" dirty="0">
                <a:solidFill>
                  <a:srgbClr val="405564"/>
                </a:solidFill>
              </a:rPr>
              <a:t>Regions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85800" y="3382962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284FD-F9BB-41E2-BED6-0A58398CD3C2}"/>
              </a:ext>
            </a:extLst>
          </p:cNvPr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B44D2E-D231-4615-BA44-FA6F7F10B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042586"/>
              </p:ext>
            </p:extLst>
          </p:nvPr>
        </p:nvGraphicFramePr>
        <p:xfrm>
          <a:off x="457200" y="1447800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150B5A-9A2C-4032-979E-CC9F49470099}"/>
              </a:ext>
            </a:extLst>
          </p:cNvPr>
          <p:cNvSpPr txBox="1"/>
          <p:nvPr/>
        </p:nvSpPr>
        <p:spPr>
          <a:xfrm>
            <a:off x="5791200" y="151271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770EA-A162-4E0D-AF91-6A195B93FCFC}"/>
              </a:ext>
            </a:extLst>
          </p:cNvPr>
          <p:cNvSpPr/>
          <p:nvPr/>
        </p:nvSpPr>
        <p:spPr>
          <a:xfrm>
            <a:off x="5651090" y="1664100"/>
            <a:ext cx="152400" cy="158902"/>
          </a:xfrm>
          <a:prstGeom prst="rect">
            <a:avLst/>
          </a:prstGeom>
          <a:solidFill>
            <a:srgbClr val="768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7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6E4DB-1308-431E-9E8A-4DEE9F5A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95526-9E72-42AB-97A3-BEEB023AA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335" y="240528"/>
            <a:ext cx="8229600" cy="911225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405564"/>
                </a:solidFill>
              </a:rPr>
              <a:t>IIE-SRF </a:t>
            </a:r>
            <a:r>
              <a:rPr lang="en-US" sz="3600" dirty="0">
                <a:solidFill>
                  <a:srgbClr val="405564"/>
                </a:solidFill>
              </a:rPr>
              <a:t>Fellows</a:t>
            </a:r>
            <a:r>
              <a:rPr lang="en-US" sz="3600" b="0" dirty="0">
                <a:solidFill>
                  <a:srgbClr val="405564"/>
                </a:solidFill>
              </a:rPr>
              <a:t>: </a:t>
            </a:r>
            <a:r>
              <a:rPr lang="en-US" sz="3600" b="0" dirty="0">
                <a:solidFill>
                  <a:schemeClr val="tx2"/>
                </a:solidFill>
              </a:rPr>
              <a:t>Host</a:t>
            </a:r>
            <a:r>
              <a:rPr lang="en-US" sz="3600" b="0" dirty="0">
                <a:solidFill>
                  <a:srgbClr val="405564"/>
                </a:solidFill>
              </a:rPr>
              <a:t> </a:t>
            </a:r>
            <a:r>
              <a:rPr lang="en-US" sz="3600" dirty="0">
                <a:solidFill>
                  <a:srgbClr val="405564"/>
                </a:solidFill>
              </a:rPr>
              <a:t>Regions</a:t>
            </a:r>
            <a:endParaRPr lang="en-US" sz="36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4B6397-D225-4130-9085-D0D56D894BC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5842373"/>
              </p:ext>
            </p:extLst>
          </p:nvPr>
        </p:nvGraphicFramePr>
        <p:xfrm>
          <a:off x="361335" y="1066801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3F075-A39B-43A6-AC03-0AF61A810CE6}"/>
              </a:ext>
            </a:extLst>
          </p:cNvPr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82DD68-8E5D-4430-92E6-59ABA76DACD1}"/>
              </a:ext>
            </a:extLst>
          </p:cNvPr>
          <p:cNvSpPr txBox="1"/>
          <p:nvPr/>
        </p:nvSpPr>
        <p:spPr>
          <a:xfrm>
            <a:off x="353961" y="5832306"/>
            <a:ext cx="87826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Top host countries</a:t>
            </a:r>
          </a:p>
          <a:p>
            <a:r>
              <a:rPr lang="en-US" sz="1700" dirty="0">
                <a:solidFill>
                  <a:schemeClr val="tx2"/>
                </a:solidFill>
              </a:rPr>
              <a:t>2021: </a:t>
            </a:r>
            <a:r>
              <a:rPr lang="en-US" sz="1700" dirty="0"/>
              <a:t>United States </a:t>
            </a:r>
            <a:r>
              <a:rPr lang="en-US" sz="1700" dirty="0">
                <a:solidFill>
                  <a:schemeClr val="tx2"/>
                </a:solidFill>
              </a:rPr>
              <a:t>•</a:t>
            </a:r>
            <a:r>
              <a:rPr lang="en-US" sz="1700" dirty="0"/>
              <a:t> Egypt </a:t>
            </a:r>
            <a:r>
              <a:rPr lang="en-US" sz="1700" dirty="0">
                <a:solidFill>
                  <a:schemeClr val="tx2"/>
                </a:solidFill>
              </a:rPr>
              <a:t>•</a:t>
            </a:r>
            <a:r>
              <a:rPr lang="en-US" sz="1700" dirty="0"/>
              <a:t> Canada </a:t>
            </a:r>
            <a:r>
              <a:rPr lang="en-US" sz="1700" dirty="0">
                <a:solidFill>
                  <a:schemeClr val="tx2"/>
                </a:solidFill>
              </a:rPr>
              <a:t>•</a:t>
            </a:r>
            <a:r>
              <a:rPr lang="en-US" sz="1700" dirty="0"/>
              <a:t> Jordan </a:t>
            </a:r>
            <a:r>
              <a:rPr lang="en-US" sz="1700" dirty="0">
                <a:solidFill>
                  <a:schemeClr val="tx2"/>
                </a:solidFill>
              </a:rPr>
              <a:t>•</a:t>
            </a:r>
            <a:r>
              <a:rPr lang="en-US" sz="1700" dirty="0"/>
              <a:t> United Kingdom </a:t>
            </a:r>
          </a:p>
          <a:p>
            <a:r>
              <a:rPr lang="en-US" sz="1700" dirty="0">
                <a:solidFill>
                  <a:schemeClr val="tx2"/>
                </a:solidFill>
              </a:rPr>
              <a:t>2002-present: </a:t>
            </a:r>
            <a:r>
              <a:rPr lang="en-US" sz="1700" dirty="0"/>
              <a:t>United States </a:t>
            </a:r>
            <a:r>
              <a:rPr lang="en-US" sz="1700" dirty="0">
                <a:solidFill>
                  <a:schemeClr val="tx2"/>
                </a:solidFill>
              </a:rPr>
              <a:t>•</a:t>
            </a:r>
            <a:r>
              <a:rPr lang="en-US" sz="1700" dirty="0"/>
              <a:t> Jordan </a:t>
            </a:r>
            <a:r>
              <a:rPr lang="en-US" sz="1700" dirty="0">
                <a:solidFill>
                  <a:schemeClr val="tx2"/>
                </a:solidFill>
              </a:rPr>
              <a:t>•</a:t>
            </a:r>
            <a:r>
              <a:rPr lang="en-US" sz="1700" dirty="0"/>
              <a:t> United Kingdom </a:t>
            </a:r>
            <a:r>
              <a:rPr lang="en-US" sz="1700" dirty="0">
                <a:solidFill>
                  <a:schemeClr val="tx2"/>
                </a:solidFill>
              </a:rPr>
              <a:t>•</a:t>
            </a:r>
            <a:r>
              <a:rPr lang="en-US" sz="1700" dirty="0"/>
              <a:t> Germany </a:t>
            </a:r>
            <a:r>
              <a:rPr lang="en-US" sz="1700" dirty="0">
                <a:solidFill>
                  <a:schemeClr val="tx2"/>
                </a:solidFill>
              </a:rPr>
              <a:t>•</a:t>
            </a:r>
            <a:r>
              <a:rPr lang="en-US" sz="1700" dirty="0"/>
              <a:t> Canada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40FB05-6C71-445A-A363-A1CFA53D19A1}"/>
              </a:ext>
            </a:extLst>
          </p:cNvPr>
          <p:cNvCxnSpPr/>
          <p:nvPr/>
        </p:nvCxnSpPr>
        <p:spPr>
          <a:xfrm>
            <a:off x="419100" y="57150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8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AD5D-9F4E-4E15-9528-878A1766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405564"/>
                </a:solidFill>
              </a:rPr>
              <a:t>IIE-SRF Fellows: Academic Disciplines</a:t>
            </a:r>
            <a:br>
              <a:rPr lang="en-US" b="1" dirty="0">
                <a:solidFill>
                  <a:srgbClr val="405564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4434D-3567-4004-B531-13A5D697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5622-6254-C84F-ABEE-B7808767160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B89A0D-9D0B-4146-829D-532A43225748}"/>
              </a:ext>
            </a:extLst>
          </p:cNvPr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8F4961-2777-4EA0-9D34-99BA73A3F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281292"/>
              </p:ext>
            </p:extLst>
          </p:nvPr>
        </p:nvGraphicFramePr>
        <p:xfrm>
          <a:off x="-762000" y="1583354"/>
          <a:ext cx="6463733" cy="452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5A80EFB-B532-482F-B8D2-6DBC93875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790478"/>
              </p:ext>
            </p:extLst>
          </p:nvPr>
        </p:nvGraphicFramePr>
        <p:xfrm>
          <a:off x="3187133" y="1282045"/>
          <a:ext cx="6858000" cy="450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BC06DB-5DA1-49EF-BCE0-5C109274E952}"/>
              </a:ext>
            </a:extLst>
          </p:cNvPr>
          <p:cNvSpPr txBox="1"/>
          <p:nvPr/>
        </p:nvSpPr>
        <p:spPr>
          <a:xfrm>
            <a:off x="1371600" y="126702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2002-Present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4F676-C08E-48EE-9915-3CD5959BB5A4}"/>
              </a:ext>
            </a:extLst>
          </p:cNvPr>
          <p:cNvSpPr txBox="1"/>
          <p:nvPr/>
        </p:nvSpPr>
        <p:spPr>
          <a:xfrm>
            <a:off x="6191865" y="127049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5412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0910"/>
          </a:xfrm>
        </p:spPr>
        <p:txBody>
          <a:bodyPr/>
          <a:lstStyle/>
          <a:p>
            <a:r>
              <a:rPr lang="en-US" dirty="0"/>
              <a:t>How IIE-SRF Works: Fellowship Package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88603"/>
            <a:ext cx="8305800" cy="7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24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05564"/>
                </a:solidFill>
                <a:latin typeface="+mn-lt"/>
              </a:rPr>
              <a:t>Yearlong research and/or teaching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appointment</a:t>
            </a:r>
            <a:r>
              <a:rPr lang="en-US" sz="2400" b="0" dirty="0">
                <a:solidFill>
                  <a:srgbClr val="405564"/>
                </a:solidFill>
                <a:latin typeface="+mn-lt"/>
              </a:rPr>
              <a:t> at a higher education institution in a safe location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5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05564"/>
                </a:solidFill>
                <a:latin typeface="+mn-lt"/>
              </a:rPr>
              <a:t>Fellowship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grant</a:t>
            </a:r>
            <a:r>
              <a:rPr lang="en-US" sz="2400" b="0" dirty="0">
                <a:solidFill>
                  <a:srgbClr val="405564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of up to $25,000 </a:t>
            </a:r>
            <a:r>
              <a:rPr lang="en-US" sz="2400" b="0" dirty="0">
                <a:solidFill>
                  <a:srgbClr val="405564"/>
                </a:solidFill>
                <a:latin typeface="+mn-lt"/>
              </a:rPr>
              <a:t>(awards are eligible for renewal for a second year)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5564"/>
                </a:solidFill>
                <a:latin typeface="+mn-lt"/>
              </a:rPr>
              <a:t>Host institutions provide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matching financial support </a:t>
            </a:r>
            <a:r>
              <a:rPr lang="en-US" sz="2400" dirty="0">
                <a:solidFill>
                  <a:srgbClr val="405564"/>
                </a:solidFill>
                <a:latin typeface="+mn-lt"/>
              </a:rPr>
              <a:t>of equal or greater value</a:t>
            </a:r>
            <a:endParaRPr lang="en-US" sz="24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5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05564"/>
                </a:solidFill>
                <a:latin typeface="+mn-lt"/>
              </a:rPr>
              <a:t>Up to $5,000 in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relocation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funding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0" dirty="0">
                <a:solidFill>
                  <a:srgbClr val="405564"/>
                </a:solidFill>
                <a:latin typeface="+mn-lt"/>
              </a:rPr>
              <a:t>to the host campus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5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05564"/>
                </a:solidFill>
                <a:latin typeface="+mn-lt"/>
              </a:rPr>
              <a:t>Individual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health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insurance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0" dirty="0">
                <a:solidFill>
                  <a:srgbClr val="405564"/>
                </a:solidFill>
                <a:latin typeface="+mn-lt"/>
              </a:rPr>
              <a:t>coverage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5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Professional development </a:t>
            </a:r>
            <a:r>
              <a:rPr lang="en-US" sz="2400" b="0" dirty="0">
                <a:solidFill>
                  <a:srgbClr val="405564"/>
                </a:solidFill>
                <a:latin typeface="+mn-lt"/>
              </a:rPr>
              <a:t>funding and other support through access to IIE and IIE-SRF networks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5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" b="0" dirty="0">
              <a:solidFill>
                <a:srgbClr val="405564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05564"/>
                </a:solidFill>
                <a:latin typeface="+mn-lt"/>
              </a:rPr>
              <a:t>Dedicated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staff assistance and expertise</a:t>
            </a:r>
            <a:r>
              <a:rPr lang="en-US" sz="2400" b="0" dirty="0">
                <a:solidFill>
                  <a:srgbClr val="405564"/>
                </a:solidFill>
                <a:latin typeface="+mn-lt"/>
              </a:rPr>
              <a:t> – before, during, and after the fellowship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1088CB-D5BA-4D21-89DB-14F2C81BDE0E}"/>
              </a:ext>
            </a:extLst>
          </p:cNvPr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2700">
            <a:solidFill>
              <a:srgbClr val="F12E0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211276"/>
      </p:ext>
    </p:extLst>
  </p:cSld>
  <p:clrMapOvr>
    <a:masterClrMapping/>
  </p:clrMapOvr>
</p:sld>
</file>

<file path=ppt/theme/theme1.xml><?xml version="1.0" encoding="utf-8"?>
<a:theme xmlns:a="http://schemas.openxmlformats.org/drawingml/2006/main" name="IIE PPT Template: PMS 390">
  <a:themeElements>
    <a:clrScheme name="IIE Color Pallette">
      <a:dk1>
        <a:srgbClr val="51626F"/>
      </a:dk1>
      <a:lt1>
        <a:sysClr val="window" lastClr="FFFFFF"/>
      </a:lt1>
      <a:dk2>
        <a:srgbClr val="51626F"/>
      </a:dk2>
      <a:lt2>
        <a:srgbClr val="FFFFFF"/>
      </a:lt2>
      <a:accent1>
        <a:srgbClr val="005BBB"/>
      </a:accent1>
      <a:accent2>
        <a:srgbClr val="B6BF00"/>
      </a:accent2>
      <a:accent3>
        <a:srgbClr val="C54E00"/>
      </a:accent3>
      <a:accent4>
        <a:srgbClr val="9EC3DE"/>
      </a:accent4>
      <a:accent5>
        <a:srgbClr val="766A62"/>
      </a:accent5>
      <a:accent6>
        <a:srgbClr val="51626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IE Rebrand 2017">
      <a:dk1>
        <a:srgbClr val="405564"/>
      </a:dk1>
      <a:lt1>
        <a:srgbClr val="FFFFFF"/>
      </a:lt1>
      <a:dk2>
        <a:srgbClr val="F13000"/>
      </a:dk2>
      <a:lt2>
        <a:srgbClr val="E7E6E6"/>
      </a:lt2>
      <a:accent1>
        <a:srgbClr val="768491"/>
      </a:accent1>
      <a:accent2>
        <a:srgbClr val="F3B330"/>
      </a:accent2>
      <a:accent3>
        <a:srgbClr val="FF8200"/>
      </a:accent3>
      <a:accent4>
        <a:srgbClr val="C4D600"/>
      </a:accent4>
      <a:accent5>
        <a:srgbClr val="73A950"/>
      </a:accent5>
      <a:accent6>
        <a:srgbClr val="0084AE"/>
      </a:accent6>
      <a:hlink>
        <a:srgbClr val="5EB0BC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IE">
    <a:dk1>
      <a:srgbClr val="595750"/>
    </a:dk1>
    <a:lt1>
      <a:sysClr val="window" lastClr="FFFFFF"/>
    </a:lt1>
    <a:dk2>
      <a:srgbClr val="405564"/>
    </a:dk2>
    <a:lt2>
      <a:srgbClr val="E7E6E6"/>
    </a:lt2>
    <a:accent1>
      <a:srgbClr val="F13000"/>
    </a:accent1>
    <a:accent2>
      <a:srgbClr val="405564"/>
    </a:accent2>
    <a:accent3>
      <a:srgbClr val="768491"/>
    </a:accent3>
    <a:accent4>
      <a:srgbClr val="F3B330"/>
    </a:accent4>
    <a:accent5>
      <a:srgbClr val="FF8200"/>
    </a:accent5>
    <a:accent6>
      <a:srgbClr val="70AD47"/>
    </a:accent6>
    <a:hlink>
      <a:srgbClr val="0084AE"/>
    </a:hlink>
    <a:folHlink>
      <a:srgbClr val="5EB0BC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IE">
    <a:dk1>
      <a:srgbClr val="595750"/>
    </a:dk1>
    <a:lt1>
      <a:sysClr val="window" lastClr="FFFFFF"/>
    </a:lt1>
    <a:dk2>
      <a:srgbClr val="405564"/>
    </a:dk2>
    <a:lt2>
      <a:srgbClr val="E7E6E6"/>
    </a:lt2>
    <a:accent1>
      <a:srgbClr val="F13000"/>
    </a:accent1>
    <a:accent2>
      <a:srgbClr val="405564"/>
    </a:accent2>
    <a:accent3>
      <a:srgbClr val="768491"/>
    </a:accent3>
    <a:accent4>
      <a:srgbClr val="F3B330"/>
    </a:accent4>
    <a:accent5>
      <a:srgbClr val="FF8200"/>
    </a:accent5>
    <a:accent6>
      <a:srgbClr val="70AD47"/>
    </a:accent6>
    <a:hlink>
      <a:srgbClr val="0084AE"/>
    </a:hlink>
    <a:folHlink>
      <a:srgbClr val="5EB0BC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1157</Words>
  <Application>Microsoft Office PowerPoint</Application>
  <PresentationFormat>On-screen Show (4:3)</PresentationFormat>
  <Paragraphs>151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IIE PPT Template: PMS 390</vt:lpstr>
      <vt:lpstr>1_Office Theme</vt:lpstr>
      <vt:lpstr>IIE Scholar Rescue Fund</vt:lpstr>
      <vt:lpstr>PowerPoint Presentation</vt:lpstr>
      <vt:lpstr>Applications (2020)</vt:lpstr>
      <vt:lpstr>PowerPoint Presentation</vt:lpstr>
      <vt:lpstr>IIE-SRF by the Numbers</vt:lpstr>
      <vt:lpstr> IIE-SRF Fellows: Home Regions</vt:lpstr>
      <vt:lpstr>IIE-SRF Fellows: Host Regions</vt:lpstr>
      <vt:lpstr>IIE-SRF Fellows: Academic Disciplines </vt:lpstr>
      <vt:lpstr>How IIE-SRF Works: Fellowship Package </vt:lpstr>
      <vt:lpstr>PowerPoint Presentation</vt:lpstr>
      <vt:lpstr>How IIE-SRF Works: Components of a Successful Fellowship</vt:lpstr>
      <vt:lpstr>IIE-SRF Fellows: Resilience and Dedication</vt:lpstr>
      <vt:lpstr>IIE-SRF Fellows: Impact</vt:lpstr>
      <vt:lpstr>How to Partner with IIE-SRF</vt:lpstr>
      <vt:lpstr> </vt:lpstr>
      <vt:lpstr> </vt:lpstr>
      <vt:lpstr>Thank you!  For more information about the IIE Scholar Rescue Fund, please visit www.scholarrescuefund.org or email srf@iie.org.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IIE Scholar Rescue Fund </dc:title>
  <dc:creator>Ormsby, Laura</dc:creator>
  <cp:lastModifiedBy>King, James</cp:lastModifiedBy>
  <cp:revision>74</cp:revision>
  <dcterms:created xsi:type="dcterms:W3CDTF">2020-08-24T16:56:01Z</dcterms:created>
  <dcterms:modified xsi:type="dcterms:W3CDTF">2021-09-08T20:49:55Z</dcterms:modified>
</cp:coreProperties>
</file>