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29" r:id="rId5"/>
    <p:sldMasterId id="2147483671" r:id="rId6"/>
  </p:sldMasterIdLst>
  <p:notesMasterIdLst>
    <p:notesMasterId r:id="rId24"/>
  </p:notesMasterIdLst>
  <p:sldIdLst>
    <p:sldId id="1137" r:id="rId7"/>
    <p:sldId id="1157" r:id="rId8"/>
    <p:sldId id="1142" r:id="rId9"/>
    <p:sldId id="1145" r:id="rId10"/>
    <p:sldId id="1146" r:id="rId11"/>
    <p:sldId id="1175" r:id="rId12"/>
    <p:sldId id="1176" r:id="rId13"/>
    <p:sldId id="1177" r:id="rId14"/>
    <p:sldId id="1178" r:id="rId15"/>
    <p:sldId id="1179" r:id="rId16"/>
    <p:sldId id="1180" r:id="rId17"/>
    <p:sldId id="1181" r:id="rId18"/>
    <p:sldId id="1182" r:id="rId19"/>
    <p:sldId id="1183" r:id="rId20"/>
    <p:sldId id="1184" r:id="rId21"/>
    <p:sldId id="1150" r:id="rId22"/>
    <p:sldId id="1185" r:id="rId23"/>
  </p:sldIdLst>
  <p:sldSz cx="9144000" cy="6858000" type="screen4x3"/>
  <p:notesSz cx="7026275" cy="931227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70E0A1-9FA5-4B7C-BD3D-DEA5E6307E17}">
          <p14:sldIdLst>
            <p14:sldId id="1137"/>
            <p14:sldId id="1157"/>
          </p14:sldIdLst>
        </p14:section>
        <p14:section name="Purpose and Outcomes" id="{1CA0855C-BC29-4786-B8BF-C08058944F52}">
          <p14:sldIdLst>
            <p14:sldId id="1142"/>
          </p14:sldIdLst>
        </p14:section>
        <p14:section name="Background" id="{2622606C-43BE-4F86-BAE0-CA7133E792CC}">
          <p14:sldIdLst>
            <p14:sldId id="1145"/>
          </p14:sldIdLst>
        </p14:section>
        <p14:section name="Frequently Asked Questions" id="{E5114E12-5F0B-4637-86CC-DBAA560E94F0}">
          <p14:sldIdLst>
            <p14:sldId id="1146"/>
            <p14:sldId id="1175"/>
            <p14:sldId id="1176"/>
            <p14:sldId id="1177"/>
            <p14:sldId id="1178"/>
            <p14:sldId id="1179"/>
            <p14:sldId id="1180"/>
            <p14:sldId id="1181"/>
            <p14:sldId id="1182"/>
            <p14:sldId id="1183"/>
            <p14:sldId id="1184"/>
          </p14:sldIdLst>
        </p14:section>
        <p14:section name="Next Steps" id="{CD9C58A5-693C-4148-8CB1-8FACC5571DEA}">
          <p14:sldIdLst>
            <p14:sldId id="1150"/>
            <p14:sldId id="118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cCullough, Lauren [THE DISTRICT COMMUNICATIONS GROUP, LLC]" initials="ML[DCGL" lastIdx="12" clrIdx="6">
    <p:extLst>
      <p:ext uri="{19B8F6BF-5375-455C-9EA6-DF929625EA0E}">
        <p15:presenceInfo xmlns:p15="http://schemas.microsoft.com/office/powerpoint/2012/main" userId="S::lauren.mccullough@accenturefederal.com::b0d54ceb-8ec5-47e2-8b69-8a54c613b572" providerId="AD"/>
      </p:ext>
    </p:extLst>
  </p:cmAuthor>
  <p:cmAuthor id="1" name="Javita D. Everhart" initials="JE" lastIdx="11" clrIdx="0">
    <p:extLst>
      <p:ext uri="{19B8F6BF-5375-455C-9EA6-DF929625EA0E}">
        <p15:presenceInfo xmlns:p15="http://schemas.microsoft.com/office/powerpoint/2012/main" userId="Javita D. Everhart" providerId="None"/>
      </p:ext>
    </p:extLst>
  </p:cmAuthor>
  <p:cmAuthor id="8" name="Richardson, Ann, VBAVACO" initials="RAV" lastIdx="4" clrIdx="7">
    <p:extLst>
      <p:ext uri="{19B8F6BF-5375-455C-9EA6-DF929625EA0E}">
        <p15:presenceInfo xmlns:p15="http://schemas.microsoft.com/office/powerpoint/2012/main" userId="S-1-5-21-1409082233-764733703-682003330-32185" providerId="AD"/>
      </p:ext>
    </p:extLst>
  </p:cmAuthor>
  <p:cmAuthor id="2" name="Mueller, Troy J." initials="MTJ" lastIdx="2" clrIdx="1">
    <p:extLst>
      <p:ext uri="{19B8F6BF-5375-455C-9EA6-DF929625EA0E}">
        <p15:presenceInfo xmlns:p15="http://schemas.microsoft.com/office/powerpoint/2012/main" userId="S::TMUELLER@MITRE.ORG::e3cac931-7bfc-4bc4-b3ac-2e7bd4431c37" providerId="AD"/>
      </p:ext>
    </p:extLst>
  </p:cmAuthor>
  <p:cmAuthor id="3" name="Ayotte, Audra" initials="AA" lastIdx="2" clrIdx="2">
    <p:extLst>
      <p:ext uri="{19B8F6BF-5375-455C-9EA6-DF929625EA0E}">
        <p15:presenceInfo xmlns:p15="http://schemas.microsoft.com/office/powerpoint/2012/main" userId="S::audra.ayotte@accenturefederal.com::33148a76-32f6-41e1-a574-263e29fd3eac" providerId="AD"/>
      </p:ext>
    </p:extLst>
  </p:cmAuthor>
  <p:cmAuthor id="4" name="Gruber, Alexandra M." initials="GAM" lastIdx="62" clrIdx="3">
    <p:extLst>
      <p:ext uri="{19B8F6BF-5375-455C-9EA6-DF929625EA0E}">
        <p15:presenceInfo xmlns:p15="http://schemas.microsoft.com/office/powerpoint/2012/main" userId="S::b-alexandra.m.gruber@accenturefederal.com::e711d79b-b7f6-47c0-bde1-cdc1053ab548" providerId="AD"/>
      </p:ext>
    </p:extLst>
  </p:cmAuthor>
  <p:cmAuthor id="5" name="Lauren McCullough" initials="LM" lastIdx="1" clrIdx="4">
    <p:extLst>
      <p:ext uri="{19B8F6BF-5375-455C-9EA6-DF929625EA0E}">
        <p15:presenceInfo xmlns:p15="http://schemas.microsoft.com/office/powerpoint/2012/main" userId="Lauren McCullough" providerId="None"/>
      </p:ext>
    </p:extLst>
  </p:cmAuthor>
  <p:cmAuthor id="6" name="Anania, Victoria" initials="AV" lastIdx="83" clrIdx="5">
    <p:extLst>
      <p:ext uri="{19B8F6BF-5375-455C-9EA6-DF929625EA0E}">
        <p15:presenceInfo xmlns:p15="http://schemas.microsoft.com/office/powerpoint/2012/main" userId="S::victoria.anania@accenturefederal.com::cabfb2e3-065b-4b02-997c-c086265cbd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47F"/>
    <a:srgbClr val="FFFFFF"/>
    <a:srgbClr val="000000"/>
    <a:srgbClr val="E8E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5356" cy="467522"/>
          </a:xfrm>
          <a:prstGeom prst="rect">
            <a:avLst/>
          </a:prstGeom>
        </p:spPr>
        <p:txBody>
          <a:bodyPr vert="horz" lIns="91604" tIns="45803" rIns="91604" bIns="45803" rtlCol="0"/>
          <a:lstStyle>
            <a:lvl1pPr algn="l">
              <a:defRPr sz="1200"/>
            </a:lvl1pPr>
          </a:lstStyle>
          <a:p>
            <a:endParaRPr lang="en-US"/>
          </a:p>
        </p:txBody>
      </p:sp>
      <p:sp>
        <p:nvSpPr>
          <p:cNvPr id="3" name="Date Placeholder 2"/>
          <p:cNvSpPr>
            <a:spLocks noGrp="1"/>
          </p:cNvSpPr>
          <p:nvPr>
            <p:ph type="dt" idx="1"/>
          </p:nvPr>
        </p:nvSpPr>
        <p:spPr>
          <a:xfrm>
            <a:off x="3979329" y="2"/>
            <a:ext cx="3045356" cy="467522"/>
          </a:xfrm>
          <a:prstGeom prst="rect">
            <a:avLst/>
          </a:prstGeom>
        </p:spPr>
        <p:txBody>
          <a:bodyPr vert="horz" lIns="91604" tIns="45803" rIns="91604" bIns="45803" rtlCol="0"/>
          <a:lstStyle>
            <a:lvl1pPr algn="r">
              <a:defRPr sz="1200"/>
            </a:lvl1pPr>
          </a:lstStyle>
          <a:p>
            <a:fld id="{FDB0DDA5-087E-41B9-83A2-19BF7B11CD9D}" type="datetimeFigureOut">
              <a:rPr lang="en-US" smtClean="0"/>
              <a:t>7/25/2019</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1604" tIns="45803" rIns="91604" bIns="45803" rtlCol="0" anchor="ctr"/>
          <a:lstStyle/>
          <a:p>
            <a:endParaRPr lang="en-US"/>
          </a:p>
        </p:txBody>
      </p:sp>
      <p:sp>
        <p:nvSpPr>
          <p:cNvPr id="5" name="Notes Placeholder 4"/>
          <p:cNvSpPr>
            <a:spLocks noGrp="1"/>
          </p:cNvSpPr>
          <p:nvPr>
            <p:ph type="body" sz="quarter" idx="3"/>
          </p:nvPr>
        </p:nvSpPr>
        <p:spPr>
          <a:xfrm>
            <a:off x="703264" y="4481215"/>
            <a:ext cx="5619747" cy="3667026"/>
          </a:xfrm>
          <a:prstGeom prst="rect">
            <a:avLst/>
          </a:prstGeom>
        </p:spPr>
        <p:txBody>
          <a:bodyPr vert="horz" lIns="91604" tIns="45803" rIns="91604" bIns="458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4753"/>
            <a:ext cx="3045356" cy="467522"/>
          </a:xfrm>
          <a:prstGeom prst="rect">
            <a:avLst/>
          </a:prstGeom>
        </p:spPr>
        <p:txBody>
          <a:bodyPr vert="horz" lIns="91604" tIns="45803" rIns="91604" bIns="45803" rtlCol="0" anchor="b"/>
          <a:lstStyle>
            <a:lvl1pPr algn="l">
              <a:defRPr sz="1200"/>
            </a:lvl1pPr>
          </a:lstStyle>
          <a:p>
            <a:endParaRPr lang="en-US"/>
          </a:p>
        </p:txBody>
      </p:sp>
      <p:sp>
        <p:nvSpPr>
          <p:cNvPr id="7" name="Slide Number Placeholder 6"/>
          <p:cNvSpPr>
            <a:spLocks noGrp="1"/>
          </p:cNvSpPr>
          <p:nvPr>
            <p:ph type="sldNum" sz="quarter" idx="5"/>
          </p:nvPr>
        </p:nvSpPr>
        <p:spPr>
          <a:xfrm>
            <a:off x="3979329" y="8844753"/>
            <a:ext cx="3045356" cy="467522"/>
          </a:xfrm>
          <a:prstGeom prst="rect">
            <a:avLst/>
          </a:prstGeom>
        </p:spPr>
        <p:txBody>
          <a:bodyPr vert="horz" lIns="91604" tIns="45803" rIns="91604" bIns="45803" rtlCol="0" anchor="b"/>
          <a:lstStyle>
            <a:lvl1pPr algn="r">
              <a:defRPr sz="1200"/>
            </a:lvl1pPr>
          </a:lstStyle>
          <a:p>
            <a:fld id="{E7BE3D45-84EE-4D28-BADB-1589FC967091}" type="slidenum">
              <a:rPr lang="en-US" smtClean="0"/>
              <a:t>‹#›</a:t>
            </a:fld>
            <a:endParaRPr lang="en-US"/>
          </a:p>
        </p:txBody>
      </p:sp>
    </p:spTree>
    <p:extLst>
      <p:ext uri="{BB962C8B-B14F-4D97-AF65-F5344CB8AC3E}">
        <p14:creationId xmlns:p14="http://schemas.microsoft.com/office/powerpoint/2010/main" val="210835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a:t>
            </a:fld>
            <a:endParaRPr lang="en-US"/>
          </a:p>
        </p:txBody>
      </p:sp>
    </p:spTree>
    <p:extLst>
      <p:ext uri="{BB962C8B-B14F-4D97-AF65-F5344CB8AC3E}">
        <p14:creationId xmlns:p14="http://schemas.microsoft.com/office/powerpoint/2010/main" val="2124024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11</a:t>
            </a:fld>
            <a:endParaRPr lang="en-US"/>
          </a:p>
        </p:txBody>
      </p:sp>
    </p:spTree>
    <p:extLst>
      <p:ext uri="{BB962C8B-B14F-4D97-AF65-F5344CB8AC3E}">
        <p14:creationId xmlns:p14="http://schemas.microsoft.com/office/powerpoint/2010/main" val="388084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12</a:t>
            </a:fld>
            <a:endParaRPr lang="en-US"/>
          </a:p>
        </p:txBody>
      </p:sp>
    </p:spTree>
    <p:extLst>
      <p:ext uri="{BB962C8B-B14F-4D97-AF65-F5344CB8AC3E}">
        <p14:creationId xmlns:p14="http://schemas.microsoft.com/office/powerpoint/2010/main" val="2585483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13</a:t>
            </a:fld>
            <a:endParaRPr lang="en-US"/>
          </a:p>
        </p:txBody>
      </p:sp>
    </p:spTree>
    <p:extLst>
      <p:ext uri="{BB962C8B-B14F-4D97-AF65-F5344CB8AC3E}">
        <p14:creationId xmlns:p14="http://schemas.microsoft.com/office/powerpoint/2010/main" val="2613029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14</a:t>
            </a:fld>
            <a:endParaRPr lang="en-US"/>
          </a:p>
        </p:txBody>
      </p:sp>
    </p:spTree>
    <p:extLst>
      <p:ext uri="{BB962C8B-B14F-4D97-AF65-F5344CB8AC3E}">
        <p14:creationId xmlns:p14="http://schemas.microsoft.com/office/powerpoint/2010/main" val="1303499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15</a:t>
            </a:fld>
            <a:endParaRPr lang="en-US"/>
          </a:p>
        </p:txBody>
      </p:sp>
    </p:spTree>
    <p:extLst>
      <p:ext uri="{BB962C8B-B14F-4D97-AF65-F5344CB8AC3E}">
        <p14:creationId xmlns:p14="http://schemas.microsoft.com/office/powerpoint/2010/main" val="2474192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17</a:t>
            </a:fld>
            <a:endParaRPr lang="en-US"/>
          </a:p>
        </p:txBody>
      </p:sp>
    </p:spTree>
    <p:extLst>
      <p:ext uri="{BB962C8B-B14F-4D97-AF65-F5344CB8AC3E}">
        <p14:creationId xmlns:p14="http://schemas.microsoft.com/office/powerpoint/2010/main" val="456869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91000" cy="31432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2</a:t>
            </a:fld>
            <a:endParaRPr lang="en-US"/>
          </a:p>
        </p:txBody>
      </p:sp>
    </p:spTree>
    <p:extLst>
      <p:ext uri="{BB962C8B-B14F-4D97-AF65-F5344CB8AC3E}">
        <p14:creationId xmlns:p14="http://schemas.microsoft.com/office/powerpoint/2010/main" val="12363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3</a:t>
            </a:fld>
            <a:endParaRPr lang="en-US"/>
          </a:p>
        </p:txBody>
      </p:sp>
    </p:spTree>
    <p:extLst>
      <p:ext uri="{BB962C8B-B14F-4D97-AF65-F5344CB8AC3E}">
        <p14:creationId xmlns:p14="http://schemas.microsoft.com/office/powerpoint/2010/main" val="246675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5</a:t>
            </a:fld>
            <a:endParaRPr lang="en-US"/>
          </a:p>
        </p:txBody>
      </p:sp>
    </p:spTree>
    <p:extLst>
      <p:ext uri="{BB962C8B-B14F-4D97-AF65-F5344CB8AC3E}">
        <p14:creationId xmlns:p14="http://schemas.microsoft.com/office/powerpoint/2010/main" val="23435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6</a:t>
            </a:fld>
            <a:endParaRPr lang="en-US"/>
          </a:p>
        </p:txBody>
      </p:sp>
    </p:spTree>
    <p:extLst>
      <p:ext uri="{BB962C8B-B14F-4D97-AF65-F5344CB8AC3E}">
        <p14:creationId xmlns:p14="http://schemas.microsoft.com/office/powerpoint/2010/main" val="322086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7</a:t>
            </a:fld>
            <a:endParaRPr lang="en-US"/>
          </a:p>
        </p:txBody>
      </p:sp>
    </p:spTree>
    <p:extLst>
      <p:ext uri="{BB962C8B-B14F-4D97-AF65-F5344CB8AC3E}">
        <p14:creationId xmlns:p14="http://schemas.microsoft.com/office/powerpoint/2010/main" val="1154519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8</a:t>
            </a:fld>
            <a:endParaRPr lang="en-US"/>
          </a:p>
        </p:txBody>
      </p:sp>
    </p:spTree>
    <p:extLst>
      <p:ext uri="{BB962C8B-B14F-4D97-AF65-F5344CB8AC3E}">
        <p14:creationId xmlns:p14="http://schemas.microsoft.com/office/powerpoint/2010/main" val="337916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9</a:t>
            </a:fld>
            <a:endParaRPr lang="en-US"/>
          </a:p>
        </p:txBody>
      </p:sp>
    </p:spTree>
    <p:extLst>
      <p:ext uri="{BB962C8B-B14F-4D97-AF65-F5344CB8AC3E}">
        <p14:creationId xmlns:p14="http://schemas.microsoft.com/office/powerpoint/2010/main" val="232680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BE3D45-84EE-4D28-BADB-1589FC967091}" type="slidenum">
              <a:rPr lang="en-US" smtClean="0"/>
              <a:t>10</a:t>
            </a:fld>
            <a:endParaRPr lang="en-US"/>
          </a:p>
        </p:txBody>
      </p:sp>
    </p:spTree>
    <p:extLst>
      <p:ext uri="{BB962C8B-B14F-4D97-AF65-F5344CB8AC3E}">
        <p14:creationId xmlns:p14="http://schemas.microsoft.com/office/powerpoint/2010/main" val="2530679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342900"/>
            <a:fld id="{D983F1FA-211D-3044-9E35-958DFBC26156}" type="slidenum">
              <a:rPr lang="en-US" smtClean="0">
                <a:solidFill>
                  <a:prstClr val="white"/>
                </a:solidFill>
              </a:rPr>
              <a:pPr defTabSz="342900"/>
              <a:t>‹#›</a:t>
            </a:fld>
            <a:endParaRPr lang="en-US">
              <a:solidFill>
                <a:prstClr val="white"/>
              </a:solidFill>
            </a:endParaRPr>
          </a:p>
        </p:txBody>
      </p:sp>
      <p:sp>
        <p:nvSpPr>
          <p:cNvPr id="4" name="Rectangle 3"/>
          <p:cNvSpPr/>
          <p:nvPr userDrawn="1"/>
        </p:nvSpPr>
        <p:spPr>
          <a:xfrm>
            <a:off x="0" y="5376962"/>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sz="1350">
              <a:solidFill>
                <a:prstClr val="white"/>
              </a:solidFill>
            </a:endParaRPr>
          </a:p>
        </p:txBody>
      </p:sp>
      <p:sp>
        <p:nvSpPr>
          <p:cNvPr id="6" name="Title 1"/>
          <p:cNvSpPr txBox="1">
            <a:spLocks/>
          </p:cNvSpPr>
          <p:nvPr userDrawn="1"/>
        </p:nvSpPr>
        <p:spPr>
          <a:xfrm>
            <a:off x="2921343" y="4803741"/>
            <a:ext cx="5775325" cy="450535"/>
          </a:xfrm>
          <a:prstGeom prst="rect">
            <a:avLst/>
          </a:prstGeom>
          <a:ln>
            <a:solidFill>
              <a:schemeClr val="bg1"/>
            </a:solidFill>
          </a:ln>
        </p:spPr>
        <p:txBody>
          <a:bodyPr vert="horz" lIns="68580" tIns="34290" rIns="68580" bIns="3429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500">
                <a:solidFill>
                  <a:srgbClr val="000000"/>
                </a:solidFill>
              </a:rPr>
              <a:t>April 16</a:t>
            </a:r>
            <a:r>
              <a:rPr lang="en-US" sz="1500" baseline="30000">
                <a:solidFill>
                  <a:srgbClr val="000000"/>
                </a:solidFill>
              </a:rPr>
              <a:t>th</a:t>
            </a:r>
            <a:r>
              <a:rPr lang="en-US" sz="1500">
                <a:solidFill>
                  <a:srgbClr val="000000"/>
                </a:solidFill>
              </a:rPr>
              <a:t>, 2019 </a:t>
            </a:r>
          </a:p>
        </p:txBody>
      </p:sp>
      <p:grpSp>
        <p:nvGrpSpPr>
          <p:cNvPr id="12" name="Group 11"/>
          <p:cNvGrpSpPr/>
          <p:nvPr userDrawn="1"/>
        </p:nvGrpSpPr>
        <p:grpSpPr>
          <a:xfrm>
            <a:off x="1065224" y="1694038"/>
            <a:ext cx="7920483" cy="1544370"/>
            <a:chOff x="1435118" y="1694131"/>
            <a:chExt cx="6104046" cy="1544370"/>
          </a:xfrm>
        </p:grpSpPr>
        <p:sp>
          <p:nvSpPr>
            <p:cNvPr id="13" name="Title 1"/>
            <p:cNvSpPr txBox="1">
              <a:spLocks/>
            </p:cNvSpPr>
            <p:nvPr/>
          </p:nvSpPr>
          <p:spPr>
            <a:xfrm>
              <a:off x="1435118" y="1750278"/>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8625" b="1" spc="-75">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2700" b="1">
                  <a:solidFill>
                    <a:srgbClr val="00B0F0"/>
                  </a:solidFill>
                  <a:latin typeface="Arial" panose="020B0604020202020204" pitchFamily="34" charset="0"/>
                  <a:cs typeface="Arial" panose="020B0604020202020204" pitchFamily="34" charset="0"/>
                </a:rPr>
                <a:t>Forever GI Bill</a:t>
              </a:r>
            </a:p>
            <a:p>
              <a:pPr>
                <a:lnSpc>
                  <a:spcPct val="80000"/>
                </a:lnSpc>
              </a:pPr>
              <a:r>
                <a:rPr lang="en-US" sz="2700" b="1">
                  <a:solidFill>
                    <a:srgbClr val="00B0F0"/>
                  </a:solidFill>
                  <a:latin typeface="Arial" panose="020B0604020202020204" pitchFamily="34" charset="0"/>
                  <a:cs typeface="Arial" panose="020B0604020202020204" pitchFamily="34" charset="0"/>
                </a:rPr>
                <a:t>Stakeholder Roundtable </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65F6694-08B0-4C70-99DA-DB5C5DF29949}"/>
              </a:ext>
            </a:extLst>
          </p:cNvPr>
          <p:cNvSpPr txBox="1"/>
          <p:nvPr userDrawn="1"/>
        </p:nvSpPr>
        <p:spPr>
          <a:xfrm>
            <a:off x="3581404" y="6650998"/>
            <a:ext cx="814647" cy="219291"/>
          </a:xfrm>
          <a:prstGeom prst="rect">
            <a:avLst/>
          </a:prstGeom>
          <a:noFill/>
        </p:spPr>
        <p:txBody>
          <a:bodyPr wrap="none" rtlCol="0">
            <a:spAutoFit/>
          </a:bodyPr>
          <a:lstStyle/>
          <a:p>
            <a:r>
              <a:rPr lang="en-US" sz="825" b="1">
                <a:solidFill>
                  <a:schemeClr val="bg1"/>
                </a:solidFill>
              </a:rPr>
              <a:t>As of 5 APR 19</a:t>
            </a:r>
          </a:p>
        </p:txBody>
      </p:sp>
    </p:spTree>
    <p:extLst>
      <p:ext uri="{BB962C8B-B14F-4D97-AF65-F5344CB8AC3E}">
        <p14:creationId xmlns:p14="http://schemas.microsoft.com/office/powerpoint/2010/main" val="37859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Box 2">
            <a:extLst>
              <a:ext uri="{FF2B5EF4-FFF2-40B4-BE49-F238E27FC236}">
                <a16:creationId xmlns:a16="http://schemas.microsoft.com/office/drawing/2014/main" id="{86893328-FAA6-4DF3-AC11-C6B8331C5758}"/>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422367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a:prstGeom prst="rect">
            <a:avLst/>
          </a:prstGeom>
        </p:spPr>
        <p:txBody>
          <a:bodyPr/>
          <a:lstStyle>
            <a:lvl1pPr>
              <a:defRPr>
                <a:solidFill>
                  <a:schemeClr val="bg1"/>
                </a:solidFill>
                <a:latin typeface="+mn-lt"/>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lumMod val="75000"/>
                  </a:schemeClr>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295926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5"/>
            <a:ext cx="8229600" cy="4906963"/>
          </a:xfrm>
          <a:prstGeom prst="rect">
            <a:avLst/>
          </a:prstGeom>
        </p:spPr>
        <p:txBody>
          <a:bodyPr/>
          <a:lstStyle>
            <a:lvl1pPr marL="123444" indent="-123444">
              <a:defRPr sz="1350">
                <a:solidFill>
                  <a:schemeClr val="tx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endParaRPr lang="en-US">
              <a:solidFill>
                <a:prstClr val="white"/>
              </a:solidFill>
              <a:latin typeface="Calibri"/>
            </a:endParaRPr>
          </a:p>
        </p:txBody>
      </p:sp>
      <p:sp>
        <p:nvSpPr>
          <p:cNvPr id="5" name="Footer Placeholder 9"/>
          <p:cNvSpPr>
            <a:spLocks noGrp="1"/>
          </p:cNvSpPr>
          <p:nvPr>
            <p:ph type="ftr" sz="quarter" idx="11"/>
          </p:nvPr>
        </p:nvSpPr>
        <p:spPr/>
        <p:txBody>
          <a:bodyPr/>
          <a:lstStyle>
            <a:lvl1pPr>
              <a:defRPr/>
            </a:lvl1pPr>
          </a:lstStyle>
          <a:p>
            <a:pPr>
              <a:defRPr/>
            </a:pPr>
            <a:endParaRPr lang="en-US">
              <a:solidFill>
                <a:prstClr val="white"/>
              </a:solidFill>
              <a:latin typeface="Calibri"/>
            </a:endParaRPr>
          </a:p>
        </p:txBody>
      </p:sp>
      <p:sp>
        <p:nvSpPr>
          <p:cNvPr id="7" name="Slide Number Placeholder 10"/>
          <p:cNvSpPr>
            <a:spLocks noGrp="1"/>
          </p:cNvSpPr>
          <p:nvPr>
            <p:ph type="sldNum" sz="quarter" idx="12"/>
          </p:nvPr>
        </p:nvSpPr>
        <p:spPr>
          <a:xfrm>
            <a:off x="6753225" y="6553200"/>
            <a:ext cx="2133600" cy="304800"/>
          </a:xfrm>
        </p:spPr>
        <p:txBody>
          <a:bodyPr/>
          <a:lstStyle>
            <a:lvl1pPr>
              <a:defRPr/>
            </a:lvl1pPr>
          </a:lstStyle>
          <a:p>
            <a:pPr>
              <a:defRPr/>
            </a:pPr>
            <a:fld id="{B5D49A97-9B22-D549-B192-48BA620B0C07}" type="slidenum">
              <a:rPr lang="en-US">
                <a:solidFill>
                  <a:prstClr val="white"/>
                </a:solidFill>
                <a:latin typeface="Calibri"/>
              </a:rPr>
              <a:pPr>
                <a:defRPr/>
              </a:pPr>
              <a:t>‹#›</a:t>
            </a:fld>
            <a:endParaRPr lang="en-US">
              <a:solidFill>
                <a:prstClr val="white"/>
              </a:solidFill>
              <a:latin typeface="Calibri"/>
            </a:endParaRPr>
          </a:p>
        </p:txBody>
      </p:sp>
      <p:sp>
        <p:nvSpPr>
          <p:cNvPr id="8" name="Title 1"/>
          <p:cNvSpPr>
            <a:spLocks noGrp="1"/>
          </p:cNvSpPr>
          <p:nvPr>
            <p:ph type="title"/>
          </p:nvPr>
        </p:nvSpPr>
        <p:spPr>
          <a:xfrm>
            <a:off x="990600" y="76200"/>
            <a:ext cx="7696200" cy="685800"/>
          </a:xfrm>
          <a:prstGeom prst="rect">
            <a:avLst/>
          </a:prstGeom>
        </p:spPr>
        <p:txBody>
          <a:bodyPr vert="horz" anchor="ctr" anchorCtr="0"/>
          <a:lstStyle>
            <a:lvl1pPr algn="l">
              <a:defRPr sz="1500" b="1" cap="none" spc="0" baseline="0">
                <a:solidFill>
                  <a:schemeClr val="bg1"/>
                </a:solidFill>
                <a:latin typeface="+mj-lt"/>
              </a:defRPr>
            </a:lvl1pPr>
          </a:lstStyle>
          <a:p>
            <a:r>
              <a:rPr lang="en-US"/>
              <a:t>Click to edit Master title style</a:t>
            </a:r>
          </a:p>
        </p:txBody>
      </p:sp>
    </p:spTree>
    <p:extLst>
      <p:ext uri="{BB962C8B-B14F-4D97-AF65-F5344CB8AC3E}">
        <p14:creationId xmlns:p14="http://schemas.microsoft.com/office/powerpoint/2010/main" val="1982571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219209"/>
            <a:ext cx="8229600" cy="3047999"/>
          </a:xfrm>
          <a:prstGeom prst="rect">
            <a:avLst/>
          </a:prstGeom>
        </p:spPr>
        <p:txBody>
          <a:bodyPr/>
          <a:lstStyle>
            <a:lvl1pPr marL="123444" indent="-123444">
              <a:defRPr sz="1350">
                <a:solidFill>
                  <a:schemeClr val="tx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0"/>
          </p:nvPr>
        </p:nvSpPr>
        <p:spPr>
          <a:xfrm>
            <a:off x="457200" y="6553200"/>
            <a:ext cx="2133600" cy="304800"/>
          </a:xfrm>
        </p:spPr>
        <p:txBody>
          <a:bodyPr/>
          <a:lstStyle>
            <a:lvl1pPr>
              <a:defRPr/>
            </a:lvl1pPr>
          </a:lstStyle>
          <a:p>
            <a:pPr>
              <a:defRPr/>
            </a:pPr>
            <a:endParaRPr lang="en-US">
              <a:solidFill>
                <a:prstClr val="white"/>
              </a:solidFill>
              <a:latin typeface="Calibri"/>
            </a:endParaRPr>
          </a:p>
        </p:txBody>
      </p:sp>
      <p:sp>
        <p:nvSpPr>
          <p:cNvPr id="10" name="Footer Placeholder 9"/>
          <p:cNvSpPr>
            <a:spLocks noGrp="1"/>
          </p:cNvSpPr>
          <p:nvPr>
            <p:ph type="ftr" sz="quarter" idx="11"/>
          </p:nvPr>
        </p:nvSpPr>
        <p:spPr>
          <a:xfrm>
            <a:off x="2971800" y="6553200"/>
            <a:ext cx="3886200" cy="304800"/>
          </a:xfrm>
        </p:spPr>
        <p:txBody>
          <a:bodyPr/>
          <a:lstStyle>
            <a:lvl1pPr>
              <a:defRPr/>
            </a:lvl1pPr>
          </a:lstStyle>
          <a:p>
            <a:pPr>
              <a:defRPr/>
            </a:pPr>
            <a:endParaRPr lang="en-US">
              <a:solidFill>
                <a:prstClr val="white"/>
              </a:solidFill>
              <a:latin typeface="Calibri"/>
            </a:endParaRPr>
          </a:p>
        </p:txBody>
      </p:sp>
      <p:sp>
        <p:nvSpPr>
          <p:cNvPr id="11" name="Slide Number Placeholder 10"/>
          <p:cNvSpPr>
            <a:spLocks noGrp="1"/>
          </p:cNvSpPr>
          <p:nvPr>
            <p:ph type="sldNum" sz="quarter" idx="12"/>
          </p:nvPr>
        </p:nvSpPr>
        <p:spPr>
          <a:xfrm>
            <a:off x="6553200" y="6553200"/>
            <a:ext cx="2133600" cy="304800"/>
          </a:xfrm>
        </p:spPr>
        <p:txBody>
          <a:bodyPr/>
          <a:lstStyle>
            <a:lvl1pPr>
              <a:defRPr/>
            </a:lvl1pPr>
          </a:lstStyle>
          <a:p>
            <a:pPr>
              <a:defRPr/>
            </a:pPr>
            <a:fld id="{B5D49A97-9B22-D549-B192-48BA620B0C07}" type="slidenum">
              <a:rPr lang="en-US">
                <a:solidFill>
                  <a:prstClr val="white"/>
                </a:solidFill>
                <a:latin typeface="Calibri"/>
              </a:rPr>
              <a:pPr>
                <a:defRPr/>
              </a:pPr>
              <a:t>‹#›</a:t>
            </a:fld>
            <a:endParaRPr lang="en-US">
              <a:solidFill>
                <a:prstClr val="white"/>
              </a:solidFill>
              <a:latin typeface="Calibri"/>
            </a:endParaRPr>
          </a:p>
        </p:txBody>
      </p:sp>
      <p:sp>
        <p:nvSpPr>
          <p:cNvPr id="12" name="Content Placeholder 2"/>
          <p:cNvSpPr>
            <a:spLocks noGrp="1"/>
          </p:cNvSpPr>
          <p:nvPr>
            <p:ph idx="13"/>
          </p:nvPr>
        </p:nvSpPr>
        <p:spPr>
          <a:xfrm>
            <a:off x="457200" y="4495808"/>
            <a:ext cx="8229600" cy="1630363"/>
          </a:xfrm>
          <a:prstGeom prst="rect">
            <a:avLst/>
          </a:prstGeom>
        </p:spPr>
        <p:txBody>
          <a:bodyPr/>
          <a:lstStyle>
            <a:lvl1pPr marL="123444" indent="-123444">
              <a:defRPr sz="1350">
                <a:solidFill>
                  <a:schemeClr val="tx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
          <p:cNvSpPr>
            <a:spLocks noGrp="1"/>
          </p:cNvSpPr>
          <p:nvPr>
            <p:ph type="title"/>
          </p:nvPr>
        </p:nvSpPr>
        <p:spPr>
          <a:xfrm>
            <a:off x="990600" y="76200"/>
            <a:ext cx="7696200" cy="685800"/>
          </a:xfrm>
          <a:prstGeom prst="rect">
            <a:avLst/>
          </a:prstGeom>
        </p:spPr>
        <p:txBody>
          <a:bodyPr vert="horz" anchor="ctr" anchorCtr="0"/>
          <a:lstStyle>
            <a:lvl1pPr algn="l">
              <a:defRPr sz="1500" b="1" cap="none" spc="0" baseline="0">
                <a:solidFill>
                  <a:schemeClr val="bg1"/>
                </a:solidFill>
                <a:latin typeface="+mj-lt"/>
              </a:defRPr>
            </a:lvl1pPr>
          </a:lstStyle>
          <a:p>
            <a:r>
              <a:rPr lang="en-US"/>
              <a:t>Click to edit Master title style</a:t>
            </a:r>
          </a:p>
        </p:txBody>
      </p:sp>
    </p:spTree>
    <p:extLst>
      <p:ext uri="{BB962C8B-B14F-4D97-AF65-F5344CB8AC3E}">
        <p14:creationId xmlns:p14="http://schemas.microsoft.com/office/powerpoint/2010/main" val="890836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prstClr val="white"/>
              </a:solidFill>
              <a:latin typeface="Calibri"/>
            </a:endParaRPr>
          </a:p>
        </p:txBody>
      </p:sp>
      <p:sp>
        <p:nvSpPr>
          <p:cNvPr id="4" name="Footer Placeholder 3"/>
          <p:cNvSpPr>
            <a:spLocks noGrp="1"/>
          </p:cNvSpPr>
          <p:nvPr>
            <p:ph type="ftr" sz="quarter" idx="11"/>
          </p:nvPr>
        </p:nvSpPr>
        <p:spPr/>
        <p:txBody>
          <a:bodyPr/>
          <a:lstStyle/>
          <a:p>
            <a:pPr>
              <a:defRPr/>
            </a:pPr>
            <a:endParaRPr lang="en-US">
              <a:solidFill>
                <a:prstClr val="white"/>
              </a:solidFill>
              <a:latin typeface="Calibri"/>
            </a:endParaRPr>
          </a:p>
        </p:txBody>
      </p:sp>
      <p:sp>
        <p:nvSpPr>
          <p:cNvPr id="5" name="Slide Number Placeholder 4"/>
          <p:cNvSpPr>
            <a:spLocks noGrp="1"/>
          </p:cNvSpPr>
          <p:nvPr>
            <p:ph type="sldNum" sz="quarter" idx="12"/>
          </p:nvPr>
        </p:nvSpPr>
        <p:spPr/>
        <p:txBody>
          <a:bodyPr/>
          <a:lstStyle/>
          <a:p>
            <a:pPr>
              <a:defRPr/>
            </a:pPr>
            <a:fld id="{3CB68590-EDB1-A04A-B20D-709416CFE8EF}" type="slidenum">
              <a:rPr lang="en-US" smtClean="0">
                <a:solidFill>
                  <a:prstClr val="white"/>
                </a:solidFill>
                <a:latin typeface="Calibri"/>
              </a:rPr>
              <a:pPr>
                <a:defRPr/>
              </a:pPr>
              <a:t>‹#›</a:t>
            </a:fld>
            <a:endParaRPr lang="en-US">
              <a:solidFill>
                <a:prstClr val="white"/>
              </a:solidFill>
              <a:latin typeface="Calibri"/>
            </a:endParaRPr>
          </a:p>
        </p:txBody>
      </p:sp>
      <p:sp>
        <p:nvSpPr>
          <p:cNvPr id="6" name="Title 1"/>
          <p:cNvSpPr>
            <a:spLocks noGrp="1"/>
          </p:cNvSpPr>
          <p:nvPr>
            <p:ph type="title"/>
          </p:nvPr>
        </p:nvSpPr>
        <p:spPr>
          <a:xfrm>
            <a:off x="990600" y="76200"/>
            <a:ext cx="7696200" cy="685800"/>
          </a:xfrm>
          <a:prstGeom prst="rect">
            <a:avLst/>
          </a:prstGeom>
        </p:spPr>
        <p:txBody>
          <a:bodyPr vert="horz" anchor="ctr" anchorCtr="0"/>
          <a:lstStyle>
            <a:lvl1pPr algn="l">
              <a:defRPr sz="1500" b="1" cap="none" spc="0" baseline="0">
                <a:solidFill>
                  <a:schemeClr val="bg1"/>
                </a:solidFill>
                <a:latin typeface="+mj-lt"/>
              </a:defRPr>
            </a:lvl1pPr>
          </a:lstStyle>
          <a:p>
            <a:r>
              <a:rPr lang="en-US"/>
              <a:t>Click to edit Master title style</a:t>
            </a:r>
          </a:p>
        </p:txBody>
      </p:sp>
    </p:spTree>
    <p:extLst>
      <p:ext uri="{BB962C8B-B14F-4D97-AF65-F5344CB8AC3E}">
        <p14:creationId xmlns:p14="http://schemas.microsoft.com/office/powerpoint/2010/main" val="3645725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33"/>
            <a:ext cx="7772400" cy="1470025"/>
          </a:xfrm>
          <a:prstGeom prst="rect">
            <a:avLst/>
          </a:prstGeom>
        </p:spPr>
        <p:txBody>
          <a:bodyPr anchor="ctr" anchorCtr="0"/>
          <a:lstStyle>
            <a:lvl1pPr algn="ctr">
              <a:defRPr>
                <a:solidFill>
                  <a:schemeClr val="bg1"/>
                </a:solidFill>
                <a:latin typeface="Georgia"/>
              </a:defRPr>
            </a:lvl1pPr>
          </a:lstStyle>
          <a:p>
            <a:r>
              <a:rPr lang="en-US"/>
              <a:t>Click to edit Master title style</a:t>
            </a:r>
          </a:p>
        </p:txBody>
      </p:sp>
    </p:spTree>
    <p:extLst>
      <p:ext uri="{BB962C8B-B14F-4D97-AF65-F5344CB8AC3E}">
        <p14:creationId xmlns:p14="http://schemas.microsoft.com/office/powerpoint/2010/main" val="3047814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33"/>
            <a:ext cx="7772400" cy="1470025"/>
          </a:xfrm>
          <a:prstGeom prst="rect">
            <a:avLst/>
          </a:prstGeom>
        </p:spPr>
        <p:txBody>
          <a:bodyPr anchor="ctr" anchorCtr="0"/>
          <a:lstStyle>
            <a:lvl1pPr algn="ctr">
              <a:defRPr>
                <a:solidFill>
                  <a:schemeClr val="bg1"/>
                </a:solidFill>
                <a:latin typeface="Georgia"/>
              </a:defRPr>
            </a:lvl1pPr>
          </a:lstStyle>
          <a:p>
            <a:r>
              <a:rPr lang="en-US"/>
              <a:t>Click to edit Master title style</a:t>
            </a:r>
          </a:p>
        </p:txBody>
      </p:sp>
    </p:spTree>
    <p:extLst>
      <p:ext uri="{BB962C8B-B14F-4D97-AF65-F5344CB8AC3E}">
        <p14:creationId xmlns:p14="http://schemas.microsoft.com/office/powerpoint/2010/main" val="2272223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33"/>
            <a:ext cx="7772400" cy="1470025"/>
          </a:xfrm>
          <a:prstGeom prst="rect">
            <a:avLst/>
          </a:prstGeom>
        </p:spPr>
        <p:txBody>
          <a:bodyPr anchor="ctr" anchorCtr="0"/>
          <a:lstStyle>
            <a:lvl1pPr algn="ctr">
              <a:defRPr>
                <a:solidFill>
                  <a:schemeClr val="bg1"/>
                </a:solidFill>
                <a:latin typeface="Georgia"/>
              </a:defRPr>
            </a:lvl1pPr>
          </a:lstStyle>
          <a:p>
            <a:r>
              <a:rPr lang="en-US"/>
              <a:t>Click to edit Master title style</a:t>
            </a:r>
          </a:p>
        </p:txBody>
      </p:sp>
    </p:spTree>
    <p:extLst>
      <p:ext uri="{BB962C8B-B14F-4D97-AF65-F5344CB8AC3E}">
        <p14:creationId xmlns:p14="http://schemas.microsoft.com/office/powerpoint/2010/main" val="4164203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257175"/>
            <a:fld id="{D983F1FA-211D-3044-9E35-958DFBC26156}" type="slidenum">
              <a:rPr lang="en-US" smtClean="0">
                <a:solidFill>
                  <a:prstClr val="white"/>
                </a:solidFill>
              </a:rPr>
              <a:pPr defTabSz="257175"/>
              <a:t>‹#›</a:t>
            </a:fld>
            <a:endParaRPr lang="en-US">
              <a:solidFill>
                <a:prstClr val="white"/>
              </a:solidFill>
            </a:endParaRPr>
          </a:p>
        </p:txBody>
      </p:sp>
      <p:sp>
        <p:nvSpPr>
          <p:cNvPr id="4" name="Rectangle 3"/>
          <p:cNvSpPr/>
          <p:nvPr userDrawn="1"/>
        </p:nvSpPr>
        <p:spPr>
          <a:xfrm>
            <a:off x="0" y="537696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a:endParaRPr lang="en-US" sz="1013">
              <a:solidFill>
                <a:prstClr val="white"/>
              </a:solidFill>
            </a:endParaRPr>
          </a:p>
        </p:txBody>
      </p:sp>
      <p:sp>
        <p:nvSpPr>
          <p:cNvPr id="6" name="Title 1"/>
          <p:cNvSpPr txBox="1">
            <a:spLocks/>
          </p:cNvSpPr>
          <p:nvPr userDrawn="1"/>
        </p:nvSpPr>
        <p:spPr>
          <a:xfrm>
            <a:off x="2921344" y="4803743"/>
            <a:ext cx="5775325" cy="450535"/>
          </a:xfrm>
          <a:prstGeom prst="rect">
            <a:avLst/>
          </a:prstGeom>
          <a:ln>
            <a:solidFill>
              <a:schemeClr val="bg1"/>
            </a:solidFill>
          </a:ln>
        </p:spPr>
        <p:txBody>
          <a:bodyPr vert="horz" lIns="51435" tIns="25718" rIns="51435" bIns="25718"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1125">
                <a:solidFill>
                  <a:srgbClr val="000000"/>
                </a:solidFill>
              </a:rPr>
              <a:t>August 30, 2017</a:t>
            </a:r>
          </a:p>
        </p:txBody>
      </p:sp>
      <p:grpSp>
        <p:nvGrpSpPr>
          <p:cNvPr id="12" name="Group 11"/>
          <p:cNvGrpSpPr/>
          <p:nvPr userDrawn="1"/>
        </p:nvGrpSpPr>
        <p:grpSpPr>
          <a:xfrm>
            <a:off x="1285686" y="169404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6469" b="1" spc="-56">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3038" b="1">
                  <a:solidFill>
                    <a:srgbClr val="00B0F0"/>
                  </a:solidFill>
                  <a:latin typeface="Arial" panose="020B0604020202020204" pitchFamily="34" charset="0"/>
                  <a:cs typeface="Arial" panose="020B0604020202020204" pitchFamily="34" charset="0"/>
                </a:rPr>
                <a:t>Key Leaders </a:t>
              </a:r>
              <a:br>
                <a:rPr lang="en-US" sz="3038" b="1">
                  <a:solidFill>
                    <a:srgbClr val="00B0F0"/>
                  </a:solidFill>
                  <a:latin typeface="Arial" panose="020B0604020202020204" pitchFamily="34" charset="0"/>
                  <a:cs typeface="Arial" panose="020B0604020202020204" pitchFamily="34" charset="0"/>
                </a:rPr>
              </a:br>
              <a:r>
                <a:rPr lang="en-US" sz="3038"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917D93F-9F69-435C-A846-137AA15272FD}"/>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
        <p:nvSpPr>
          <p:cNvPr id="11" name="TextBox 10">
            <a:extLst>
              <a:ext uri="{FF2B5EF4-FFF2-40B4-BE49-F238E27FC236}">
                <a16:creationId xmlns:a16="http://schemas.microsoft.com/office/drawing/2014/main" id="{F8122730-75FE-45B8-B2ED-DE2C4A2412B1}"/>
              </a:ext>
            </a:extLst>
          </p:cNvPr>
          <p:cNvSpPr txBox="1"/>
          <p:nvPr userDrawn="1"/>
        </p:nvSpPr>
        <p:spPr>
          <a:xfrm>
            <a:off x="3581404" y="6650998"/>
            <a:ext cx="814647" cy="219291"/>
          </a:xfrm>
          <a:prstGeom prst="rect">
            <a:avLst/>
          </a:prstGeom>
          <a:noFill/>
        </p:spPr>
        <p:txBody>
          <a:bodyPr wrap="none" rtlCol="0">
            <a:spAutoFit/>
          </a:bodyPr>
          <a:lstStyle/>
          <a:p>
            <a:r>
              <a:rPr lang="en-US" sz="825" b="1">
                <a:solidFill>
                  <a:schemeClr val="bg1"/>
                </a:solidFill>
              </a:rPr>
              <a:t>As of 5 APR 19</a:t>
            </a:r>
          </a:p>
        </p:txBody>
      </p:sp>
    </p:spTree>
    <p:extLst>
      <p:ext uri="{BB962C8B-B14F-4D97-AF65-F5344CB8AC3E}">
        <p14:creationId xmlns:p14="http://schemas.microsoft.com/office/powerpoint/2010/main" val="2452375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2025"/>
              <a:t>Agenda</a:t>
            </a:r>
            <a:endParaRPr lang="en-US" sz="2025" u="sng"/>
          </a:p>
        </p:txBody>
      </p:sp>
      <p:sp>
        <p:nvSpPr>
          <p:cNvPr id="6" name="TextBox 5"/>
          <p:cNvSpPr txBox="1"/>
          <p:nvPr userDrawn="1"/>
        </p:nvSpPr>
        <p:spPr>
          <a:xfrm>
            <a:off x="331378" y="1659471"/>
            <a:ext cx="8481253" cy="207815"/>
          </a:xfrm>
          <a:prstGeom prst="rect">
            <a:avLst/>
          </a:prstGeom>
          <a:solidFill>
            <a:srgbClr val="00B0F0"/>
          </a:solidFill>
        </p:spPr>
        <p:txBody>
          <a:bodyPr wrap="square" lIns="51435" tIns="25718" rIns="51435" bIns="25718" rtlCol="0">
            <a:spAutoFit/>
          </a:bodyPr>
          <a:lstStyle/>
          <a:p>
            <a:endParaRPr lang="en-US" sz="1013">
              <a:solidFill>
                <a:srgbClr val="000000"/>
              </a:solidFill>
            </a:endParaRPr>
          </a:p>
        </p:txBody>
      </p:sp>
      <p:sp>
        <p:nvSpPr>
          <p:cNvPr id="7" name="TextBox 6"/>
          <p:cNvSpPr txBox="1"/>
          <p:nvPr userDrawn="1"/>
        </p:nvSpPr>
        <p:spPr>
          <a:xfrm>
            <a:off x="647693" y="2928153"/>
            <a:ext cx="7892223" cy="505267"/>
          </a:xfrm>
          <a:prstGeom prst="rect">
            <a:avLst/>
          </a:prstGeom>
          <a:noFill/>
        </p:spPr>
        <p:txBody>
          <a:bodyPr wrap="square" lIns="51435" tIns="25718" rIns="51435" bIns="25718" rtlCol="0" anchor="ctr">
            <a:spAutoFit/>
          </a:bodyPr>
          <a:lstStyle/>
          <a:p>
            <a:pPr marL="0" lvl="1" indent="-192881">
              <a:spcBef>
                <a:spcPts val="675"/>
              </a:spcBef>
              <a:buFont typeface="+mj-lt"/>
              <a:buAutoNum type="arabicPeriod"/>
            </a:pPr>
            <a:r>
              <a:rPr lang="en-US" sz="1125" b="1">
                <a:solidFill>
                  <a:srgbClr val="000000"/>
                </a:solidFill>
              </a:rPr>
              <a:t>Good News Story</a:t>
            </a:r>
          </a:p>
          <a:p>
            <a:pPr marL="0" lvl="1">
              <a:spcBef>
                <a:spcPts val="675"/>
              </a:spcBef>
            </a:pPr>
            <a:endParaRPr lang="en-US" sz="1125" b="1">
              <a:solidFill>
                <a:srgbClr val="000000"/>
              </a:solidFill>
            </a:endParaRPr>
          </a:p>
        </p:txBody>
      </p:sp>
      <p:sp>
        <p:nvSpPr>
          <p:cNvPr id="8" name="TextBox 7">
            <a:extLst>
              <a:ext uri="{FF2B5EF4-FFF2-40B4-BE49-F238E27FC236}">
                <a16:creationId xmlns:a16="http://schemas.microsoft.com/office/drawing/2014/main" id="{811E2DC7-A65A-4B7B-A5E0-F7E8E240B02B}"/>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1413234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2700"/>
              <a:t>Agenda</a:t>
            </a:r>
            <a:endParaRPr lang="en-US" sz="2700" u="sng"/>
          </a:p>
        </p:txBody>
      </p:sp>
      <p:sp>
        <p:nvSpPr>
          <p:cNvPr id="6" name="TextBox 5"/>
          <p:cNvSpPr txBox="1"/>
          <p:nvPr userDrawn="1"/>
        </p:nvSpPr>
        <p:spPr>
          <a:xfrm>
            <a:off x="331377" y="1659468"/>
            <a:ext cx="8481253" cy="276999"/>
          </a:xfrm>
          <a:prstGeom prst="rect">
            <a:avLst/>
          </a:prstGeom>
          <a:solidFill>
            <a:srgbClr val="00B0F0"/>
          </a:solidFill>
        </p:spPr>
        <p:txBody>
          <a:bodyPr wrap="square" lIns="68580" tIns="34290" rIns="68580" bIns="34290" rtlCol="0">
            <a:spAutoFit/>
          </a:bodyPr>
          <a:lstStyle/>
          <a:p>
            <a:endParaRPr lang="en-US" sz="1350">
              <a:solidFill>
                <a:srgbClr val="000000"/>
              </a:solidFill>
            </a:endParaRPr>
          </a:p>
        </p:txBody>
      </p:sp>
      <p:sp>
        <p:nvSpPr>
          <p:cNvPr id="7" name="TextBox 6"/>
          <p:cNvSpPr txBox="1"/>
          <p:nvPr userDrawn="1"/>
        </p:nvSpPr>
        <p:spPr>
          <a:xfrm>
            <a:off x="647693" y="2846077"/>
            <a:ext cx="7892223" cy="669414"/>
          </a:xfrm>
          <a:prstGeom prst="rect">
            <a:avLst/>
          </a:prstGeom>
          <a:noFill/>
        </p:spPr>
        <p:txBody>
          <a:bodyPr wrap="square" lIns="68580" tIns="34290" rIns="68580" bIns="34290" rtlCol="0" anchor="ctr">
            <a:spAutoFit/>
          </a:bodyPr>
          <a:lstStyle/>
          <a:p>
            <a:pPr marL="0" lvl="1" indent="-257175">
              <a:spcBef>
                <a:spcPts val="900"/>
              </a:spcBef>
              <a:buFont typeface="+mj-lt"/>
              <a:buAutoNum type="arabicPeriod"/>
            </a:pPr>
            <a:r>
              <a:rPr lang="en-US" sz="1500" b="1">
                <a:solidFill>
                  <a:srgbClr val="000000"/>
                </a:solidFill>
              </a:rPr>
              <a:t>Good News Story</a:t>
            </a:r>
          </a:p>
          <a:p>
            <a:pPr marL="0" lvl="1">
              <a:spcBef>
                <a:spcPts val="900"/>
              </a:spcBef>
            </a:pPr>
            <a:endParaRPr lang="en-US" sz="1500" b="1">
              <a:solidFill>
                <a:srgbClr val="000000"/>
              </a:solidFill>
            </a:endParaRPr>
          </a:p>
        </p:txBody>
      </p:sp>
    </p:spTree>
    <p:extLst>
      <p:ext uri="{BB962C8B-B14F-4D97-AF65-F5344CB8AC3E}">
        <p14:creationId xmlns:p14="http://schemas.microsoft.com/office/powerpoint/2010/main" val="3926578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a:t>Click to edit Slide Master Style</a:t>
            </a:r>
            <a:endParaRPr lang="en-US" sz="2025" u="sng"/>
          </a:p>
        </p:txBody>
      </p:sp>
    </p:spTree>
    <p:extLst>
      <p:ext uri="{BB962C8B-B14F-4D97-AF65-F5344CB8AC3E}">
        <p14:creationId xmlns:p14="http://schemas.microsoft.com/office/powerpoint/2010/main" val="3802190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15017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1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a:t>Click to edit Slide Master Style</a:t>
            </a:r>
            <a:endParaRPr lang="en-US" sz="2025" u="sng"/>
          </a:p>
        </p:txBody>
      </p:sp>
    </p:spTree>
    <p:extLst>
      <p:ext uri="{BB962C8B-B14F-4D97-AF65-F5344CB8AC3E}">
        <p14:creationId xmlns:p14="http://schemas.microsoft.com/office/powerpoint/2010/main" val="32538544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51435" tIns="25718" rIns="51435" bIns="25718" rtlCol="0" anchor="ctr"/>
          <a:lstStyle/>
          <a:p>
            <a:pPr algn="ctr" defTabSz="257175"/>
            <a:endParaRPr lang="en-US" sz="1013">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025"/>
              <a:t>Click to edit Slide Master Style</a:t>
            </a:r>
            <a:endParaRPr lang="en-US" sz="2025" u="sng"/>
          </a:p>
        </p:txBody>
      </p:sp>
    </p:spTree>
    <p:extLst>
      <p:ext uri="{BB962C8B-B14F-4D97-AF65-F5344CB8AC3E}">
        <p14:creationId xmlns:p14="http://schemas.microsoft.com/office/powerpoint/2010/main" val="12308573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51"/>
            <a:ext cx="3008313" cy="1162051"/>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144" y="273065"/>
            <a:ext cx="5111751"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1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Tree>
    <p:extLst>
      <p:ext uri="{BB962C8B-B14F-4D97-AF65-F5344CB8AC3E}">
        <p14:creationId xmlns:p14="http://schemas.microsoft.com/office/powerpoint/2010/main" val="3462178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207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5196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420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Master Style</a:t>
            </a:r>
            <a:endParaRPr lang="en-US" sz="2700" u="sng"/>
          </a:p>
        </p:txBody>
      </p:sp>
    </p:spTree>
    <p:extLst>
      <p:ext uri="{BB962C8B-B14F-4D97-AF65-F5344CB8AC3E}">
        <p14:creationId xmlns:p14="http://schemas.microsoft.com/office/powerpoint/2010/main" val="362100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16350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8"/>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Master Style</a:t>
            </a:r>
            <a:endParaRPr lang="en-US" sz="2700" u="sng"/>
          </a:p>
        </p:txBody>
      </p:sp>
      <p:sp>
        <p:nvSpPr>
          <p:cNvPr id="6" name="TextBox 5">
            <a:extLst>
              <a:ext uri="{FF2B5EF4-FFF2-40B4-BE49-F238E27FC236}">
                <a16:creationId xmlns:a16="http://schemas.microsoft.com/office/drawing/2014/main" id="{A6671F36-C644-4EE1-972D-B0D35A43BF85}"/>
              </a:ext>
            </a:extLst>
          </p:cNvPr>
          <p:cNvSpPr txBox="1"/>
          <p:nvPr userDrawn="1"/>
        </p:nvSpPr>
        <p:spPr>
          <a:xfrm>
            <a:off x="2862748" y="6172208"/>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55323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defTabSz="342900"/>
            <a:endParaRPr lang="en-US" sz="135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2700"/>
              <a:t>Click to edit Slide Master Style</a:t>
            </a:r>
            <a:endParaRPr lang="en-US" sz="2700" u="sng"/>
          </a:p>
        </p:txBody>
      </p:sp>
      <p:sp>
        <p:nvSpPr>
          <p:cNvPr id="5" name="TextBox 4">
            <a:extLst>
              <a:ext uri="{FF2B5EF4-FFF2-40B4-BE49-F238E27FC236}">
                <a16:creationId xmlns:a16="http://schemas.microsoft.com/office/drawing/2014/main" id="{17DD8C26-E691-4D2E-8366-717F89289936}"/>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39299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9"/>
            <a:ext cx="3008313"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144" y="273063"/>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1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Box 4">
            <a:extLst>
              <a:ext uri="{FF2B5EF4-FFF2-40B4-BE49-F238E27FC236}">
                <a16:creationId xmlns:a16="http://schemas.microsoft.com/office/drawing/2014/main" id="{9183FD5D-4E32-4519-988D-0AEDBEA42F6A}"/>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40512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05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37D5C926-4D0E-4D39-921F-604564093691}"/>
              </a:ext>
            </a:extLst>
          </p:cNvPr>
          <p:cNvSpPr txBox="1"/>
          <p:nvPr userDrawn="1"/>
        </p:nvSpPr>
        <p:spPr>
          <a:xfrm>
            <a:off x="2862748" y="6197033"/>
            <a:ext cx="2744534" cy="461665"/>
          </a:xfrm>
          <a:prstGeom prst="rect">
            <a:avLst/>
          </a:prstGeom>
          <a:noFill/>
        </p:spPr>
        <p:txBody>
          <a:bodyPr wrap="none" rtlCol="0">
            <a:spAutoFit/>
          </a:bodyPr>
          <a:lstStyle/>
          <a:p>
            <a:pPr algn="ctr"/>
            <a:r>
              <a:rPr lang="en-US" sz="1200" b="1">
                <a:solidFill>
                  <a:srgbClr val="FF0000"/>
                </a:solidFill>
              </a:rPr>
              <a:t>INTERNAL VA WORKING PAPERS </a:t>
            </a:r>
          </a:p>
          <a:p>
            <a:pPr algn="ctr"/>
            <a:r>
              <a:rPr lang="en-US" sz="1200" b="1">
                <a:solidFill>
                  <a:srgbClr val="FF0000"/>
                </a:solidFill>
              </a:rPr>
              <a:t>NOT FOR EXTERNAL COMMUNICATIONS</a:t>
            </a:r>
          </a:p>
        </p:txBody>
      </p:sp>
    </p:spTree>
    <p:extLst>
      <p:ext uri="{BB962C8B-B14F-4D97-AF65-F5344CB8AC3E}">
        <p14:creationId xmlns:p14="http://schemas.microsoft.com/office/powerpoint/2010/main" val="245974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00240"/>
            <a:ext cx="384630" cy="365125"/>
          </a:xfrm>
          <a:prstGeom prst="rect">
            <a:avLst/>
          </a:prstGeom>
        </p:spPr>
        <p:txBody>
          <a:bodyPr vert="horz" lIns="91440" tIns="45720" rIns="91440" bIns="45720" rtlCol="0" anchor="ctr"/>
          <a:lstStyle>
            <a:lvl1pPr algn="r">
              <a:defRPr sz="900">
                <a:solidFill>
                  <a:schemeClr val="bg1"/>
                </a:solidFill>
              </a:defRPr>
            </a:lvl1pPr>
          </a:lstStyle>
          <a:p>
            <a:pPr defTabSz="342900"/>
            <a:fld id="{D983F1FA-211D-3044-9E35-958DFBC26156}" type="slidenum">
              <a:rPr lang="en-US" smtClean="0">
                <a:solidFill>
                  <a:prstClr val="white"/>
                </a:solidFill>
              </a:rPr>
              <a:pPr defTabSz="342900"/>
              <a:t>‹#›</a:t>
            </a:fld>
            <a:endParaRPr lang="en-US">
              <a:solidFill>
                <a:prstClr val="white"/>
              </a:solidFill>
            </a:endParaRPr>
          </a:p>
        </p:txBody>
      </p:sp>
      <p:grpSp>
        <p:nvGrpSpPr>
          <p:cNvPr id="4" name="Group 3"/>
          <p:cNvGrpSpPr/>
          <p:nvPr userDrawn="1"/>
        </p:nvGrpSpPr>
        <p:grpSpPr>
          <a:xfrm>
            <a:off x="0" y="6140688"/>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342900"/>
              <a:endParaRPr lang="en-US" sz="135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grpSp>
      <p:sp>
        <p:nvSpPr>
          <p:cNvPr id="10" name="Slide Number Placeholder 5">
            <a:extLst>
              <a:ext uri="{FF2B5EF4-FFF2-40B4-BE49-F238E27FC236}">
                <a16:creationId xmlns:a16="http://schemas.microsoft.com/office/drawing/2014/main" id="{9163BD7D-F5BA-413D-9C0A-2982846B4EB7}"/>
              </a:ext>
            </a:extLst>
          </p:cNvPr>
          <p:cNvSpPr txBox="1">
            <a:spLocks/>
          </p:cNvSpPr>
          <p:nvPr userDrawn="1"/>
        </p:nvSpPr>
        <p:spPr>
          <a:xfrm>
            <a:off x="8717280" y="6453821"/>
            <a:ext cx="57912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z="1350" smtClean="0">
                <a:solidFill>
                  <a:prstClr val="white"/>
                </a:solidFill>
              </a:rPr>
              <a:pPr/>
              <a:t>‹#›</a:t>
            </a:fld>
            <a:endParaRPr lang="en-US" sz="1350">
              <a:solidFill>
                <a:prstClr val="white"/>
              </a:solidFill>
            </a:endParaRPr>
          </a:p>
        </p:txBody>
      </p:sp>
      <p:sp>
        <p:nvSpPr>
          <p:cNvPr id="12" name="TextBox 11">
            <a:extLst>
              <a:ext uri="{FF2B5EF4-FFF2-40B4-BE49-F238E27FC236}">
                <a16:creationId xmlns:a16="http://schemas.microsoft.com/office/drawing/2014/main" id="{CD6E1CA4-A012-4DF4-A681-D58F8AAACE7F}"/>
              </a:ext>
            </a:extLst>
          </p:cNvPr>
          <p:cNvSpPr txBox="1"/>
          <p:nvPr userDrawn="1"/>
        </p:nvSpPr>
        <p:spPr>
          <a:xfrm>
            <a:off x="3581404" y="6650998"/>
            <a:ext cx="814647" cy="219291"/>
          </a:xfrm>
          <a:prstGeom prst="rect">
            <a:avLst/>
          </a:prstGeom>
          <a:noFill/>
        </p:spPr>
        <p:txBody>
          <a:bodyPr wrap="none" rtlCol="0">
            <a:spAutoFit/>
          </a:bodyPr>
          <a:lstStyle/>
          <a:p>
            <a:r>
              <a:rPr lang="en-US" sz="825" b="1">
                <a:solidFill>
                  <a:schemeClr val="bg1"/>
                </a:solidFill>
              </a:rPr>
              <a:t>As of 5 APR 19</a:t>
            </a:r>
          </a:p>
        </p:txBody>
      </p:sp>
    </p:spTree>
    <p:extLst>
      <p:ext uri="{BB962C8B-B14F-4D97-AF65-F5344CB8AC3E}">
        <p14:creationId xmlns:p14="http://schemas.microsoft.com/office/powerpoint/2010/main" val="3076071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457200" y="6553200"/>
            <a:ext cx="2133600" cy="304800"/>
          </a:xfrm>
          <a:prstGeom prst="rect">
            <a:avLst/>
          </a:prstGeom>
        </p:spPr>
        <p:txBody>
          <a:bodyPr vert="horz" wrap="square" lIns="91440" tIns="45720" rIns="91440" bIns="45720" numCol="1" anchor="ctr" anchorCtr="0" compatLnSpc="1">
            <a:prstTxWarp prst="textNoShape">
              <a:avLst/>
            </a:prstTxWarp>
          </a:bodyPr>
          <a:lstStyle>
            <a:lvl1pPr>
              <a:defRPr sz="750" b="0">
                <a:solidFill>
                  <a:schemeClr val="bg1"/>
                </a:solidFill>
                <a:latin typeface="+mn-lt"/>
                <a:ea typeface="ヒラギノ角ゴ Pro W3" charset="0"/>
                <a:cs typeface="ヒラギノ角ゴ Pro W3" charset="0"/>
              </a:defRPr>
            </a:lvl1pPr>
          </a:lstStyle>
          <a:p>
            <a:pPr fontAlgn="base">
              <a:spcBef>
                <a:spcPct val="0"/>
              </a:spcBef>
              <a:spcAft>
                <a:spcPct val="0"/>
              </a:spcAft>
              <a:defRPr/>
            </a:pPr>
            <a:endParaRPr lang="en-US">
              <a:solidFill>
                <a:prstClr val="white"/>
              </a:solidFill>
            </a:endParaRPr>
          </a:p>
        </p:txBody>
      </p:sp>
      <p:sp>
        <p:nvSpPr>
          <p:cNvPr id="8" name="Footer Placeholder 9"/>
          <p:cNvSpPr>
            <a:spLocks noGrp="1"/>
          </p:cNvSpPr>
          <p:nvPr>
            <p:ph type="ftr" sz="quarter" idx="3"/>
          </p:nvPr>
        </p:nvSpPr>
        <p:spPr>
          <a:xfrm>
            <a:off x="2971800" y="6553200"/>
            <a:ext cx="3886200" cy="304800"/>
          </a:xfrm>
          <a:prstGeom prst="rect">
            <a:avLst/>
          </a:prstGeom>
        </p:spPr>
        <p:txBody>
          <a:bodyPr vert="horz" wrap="square" lIns="91440" tIns="45720" rIns="91440" bIns="45720" numCol="1" anchor="ctr" anchorCtr="0" compatLnSpc="1">
            <a:prstTxWarp prst="textNoShape">
              <a:avLst/>
            </a:prstTxWarp>
          </a:bodyPr>
          <a:lstStyle>
            <a:lvl1pPr algn="ctr">
              <a:defRPr sz="750" b="0">
                <a:solidFill>
                  <a:schemeClr val="bg1"/>
                </a:solidFill>
                <a:latin typeface="+mn-lt"/>
                <a:ea typeface="ヒラギノ角ゴ Pro W3" charset="-128"/>
                <a:cs typeface="ヒラギノ角ゴ Pro W3" charset="-128"/>
              </a:defRPr>
            </a:lvl1pPr>
          </a:lstStyle>
          <a:p>
            <a:pPr fontAlgn="base">
              <a:spcBef>
                <a:spcPct val="0"/>
              </a:spcBef>
              <a:spcAft>
                <a:spcPct val="0"/>
              </a:spcAft>
              <a:defRPr/>
            </a:pPr>
            <a:endParaRPr lang="en-US">
              <a:solidFill>
                <a:prstClr val="white"/>
              </a:solidFill>
            </a:endParaRPr>
          </a:p>
        </p:txBody>
      </p:sp>
      <p:sp>
        <p:nvSpPr>
          <p:cNvPr id="9" name="Slide Number Placeholder 10"/>
          <p:cNvSpPr>
            <a:spLocks noGrp="1"/>
          </p:cNvSpPr>
          <p:nvPr>
            <p:ph type="sldNum" sz="quarter" idx="4"/>
          </p:nvPr>
        </p:nvSpPr>
        <p:spPr>
          <a:xfrm>
            <a:off x="6553200" y="6553200"/>
            <a:ext cx="2133600" cy="304800"/>
          </a:xfrm>
          <a:prstGeom prst="rect">
            <a:avLst/>
          </a:prstGeom>
        </p:spPr>
        <p:txBody>
          <a:bodyPr vert="horz" wrap="square" lIns="91440" tIns="45720" rIns="91440" bIns="45720" numCol="1" anchor="ctr" anchorCtr="0" compatLnSpc="1">
            <a:prstTxWarp prst="textNoShape">
              <a:avLst/>
            </a:prstTxWarp>
          </a:bodyPr>
          <a:lstStyle>
            <a:lvl1pPr algn="r">
              <a:defRPr sz="750" b="0">
                <a:solidFill>
                  <a:schemeClr val="bg1"/>
                </a:solidFill>
                <a:latin typeface="+mn-lt"/>
              </a:defRPr>
            </a:lvl1pPr>
          </a:lstStyle>
          <a:p>
            <a:pPr fontAlgn="base">
              <a:spcBef>
                <a:spcPct val="0"/>
              </a:spcBef>
              <a:spcAft>
                <a:spcPct val="0"/>
              </a:spcAft>
              <a:defRPr/>
            </a:pPr>
            <a:fld id="{3CB68590-EDB1-A04A-B20D-709416CFE8EF}" type="slidenum">
              <a:rPr lang="en-US" smtClean="0">
                <a:solidFill>
                  <a:prstClr val="white"/>
                </a:solidFill>
              </a:rPr>
              <a:pPr fontAlgn="base">
                <a:spcBef>
                  <a:spcPct val="0"/>
                </a:spcBef>
                <a:spcAft>
                  <a:spcPct val="0"/>
                </a:spcAft>
                <a:defRPr/>
              </a:pPr>
              <a:t>‹#›</a:t>
            </a:fld>
            <a:endParaRPr lang="en-US">
              <a:solidFill>
                <a:prstClr val="white"/>
              </a:solidFill>
            </a:endParaRPr>
          </a:p>
        </p:txBody>
      </p:sp>
    </p:spTree>
    <p:extLst>
      <p:ext uri="{BB962C8B-B14F-4D97-AF65-F5344CB8AC3E}">
        <p14:creationId xmlns:p14="http://schemas.microsoft.com/office/powerpoint/2010/main" val="254489492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ヒラギノ角ゴ Pro W3" charset="-128"/>
          <a:cs typeface="ヒラギノ角ゴ Pro W3" charset="-128"/>
        </a:defRPr>
      </a:lvl1pPr>
      <a:lvl2pPr algn="ctr" defTabSz="342900" rtl="0" eaLnBrk="0" fontAlgn="base" hangingPunct="0">
        <a:spcBef>
          <a:spcPct val="0"/>
        </a:spcBef>
        <a:spcAft>
          <a:spcPct val="0"/>
        </a:spcAft>
        <a:defRPr sz="3300">
          <a:solidFill>
            <a:schemeClr val="tx1"/>
          </a:solidFill>
          <a:latin typeface="Calibri" pitchFamily="34" charset="0"/>
          <a:ea typeface="ヒラギノ角ゴ Pro W3" charset="-128"/>
          <a:cs typeface="ヒラギノ角ゴ Pro W3" charset="-128"/>
        </a:defRPr>
      </a:lvl2pPr>
      <a:lvl3pPr algn="ctr" defTabSz="342900" rtl="0" eaLnBrk="0" fontAlgn="base" hangingPunct="0">
        <a:spcBef>
          <a:spcPct val="0"/>
        </a:spcBef>
        <a:spcAft>
          <a:spcPct val="0"/>
        </a:spcAft>
        <a:defRPr sz="3300">
          <a:solidFill>
            <a:schemeClr val="tx1"/>
          </a:solidFill>
          <a:latin typeface="Calibri" pitchFamily="34" charset="0"/>
          <a:ea typeface="ヒラギノ角ゴ Pro W3" charset="-128"/>
          <a:cs typeface="ヒラギノ角ゴ Pro W3" charset="-128"/>
        </a:defRPr>
      </a:lvl3pPr>
      <a:lvl4pPr algn="ctr" defTabSz="342900" rtl="0" eaLnBrk="0" fontAlgn="base" hangingPunct="0">
        <a:spcBef>
          <a:spcPct val="0"/>
        </a:spcBef>
        <a:spcAft>
          <a:spcPct val="0"/>
        </a:spcAft>
        <a:defRPr sz="3300">
          <a:solidFill>
            <a:schemeClr val="tx1"/>
          </a:solidFill>
          <a:latin typeface="Calibri" pitchFamily="34" charset="0"/>
          <a:ea typeface="ヒラギノ角ゴ Pro W3" charset="-128"/>
          <a:cs typeface="ヒラギノ角ゴ Pro W3" charset="-128"/>
        </a:defRPr>
      </a:lvl4pPr>
      <a:lvl5pPr algn="ctr" defTabSz="342900" rtl="0" eaLnBrk="0" fontAlgn="base" hangingPunct="0">
        <a:spcBef>
          <a:spcPct val="0"/>
        </a:spcBef>
        <a:spcAft>
          <a:spcPct val="0"/>
        </a:spcAft>
        <a:defRPr sz="3300">
          <a:solidFill>
            <a:schemeClr val="tx1"/>
          </a:solidFill>
          <a:latin typeface="Calibri" pitchFamily="34" charset="0"/>
          <a:ea typeface="ヒラギノ角ゴ Pro W3" charset="-128"/>
          <a:cs typeface="ヒラギノ角ゴ Pro W3" charset="-128"/>
        </a:defRPr>
      </a:lvl5pPr>
      <a:lvl6pPr marL="342900" algn="ctr" defTabSz="342900" rtl="0" fontAlgn="base">
        <a:spcBef>
          <a:spcPct val="0"/>
        </a:spcBef>
        <a:spcAft>
          <a:spcPct val="0"/>
        </a:spcAft>
        <a:defRPr sz="3300">
          <a:solidFill>
            <a:schemeClr val="tx1"/>
          </a:solidFill>
          <a:latin typeface="Calibri" pitchFamily="34" charset="0"/>
        </a:defRPr>
      </a:lvl6pPr>
      <a:lvl7pPr marL="685800" algn="ctr" defTabSz="342900" rtl="0" fontAlgn="base">
        <a:spcBef>
          <a:spcPct val="0"/>
        </a:spcBef>
        <a:spcAft>
          <a:spcPct val="0"/>
        </a:spcAft>
        <a:defRPr sz="3300">
          <a:solidFill>
            <a:schemeClr val="tx1"/>
          </a:solidFill>
          <a:latin typeface="Calibri" pitchFamily="34" charset="0"/>
        </a:defRPr>
      </a:lvl7pPr>
      <a:lvl8pPr marL="1028700" algn="ctr" defTabSz="342900" rtl="0" fontAlgn="base">
        <a:spcBef>
          <a:spcPct val="0"/>
        </a:spcBef>
        <a:spcAft>
          <a:spcPct val="0"/>
        </a:spcAft>
        <a:defRPr sz="3300">
          <a:solidFill>
            <a:schemeClr val="tx1"/>
          </a:solidFill>
          <a:latin typeface="Calibri" pitchFamily="34" charset="0"/>
        </a:defRPr>
      </a:lvl8pPr>
      <a:lvl9pPr marL="1371600" algn="ctr" defTabSz="342900" rtl="0" fontAlgn="base">
        <a:spcBef>
          <a:spcPct val="0"/>
        </a:spcBef>
        <a:spcAft>
          <a:spcPct val="0"/>
        </a:spcAft>
        <a:defRPr sz="3300">
          <a:solidFill>
            <a:schemeClr val="tx1"/>
          </a:solidFill>
          <a:latin typeface="Calibri" pitchFamily="34"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ヒラギノ角ゴ Pro W3" charset="-128"/>
          <a:cs typeface="ヒラギノ角ゴ Pro W3" charset="0"/>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MS PGothic" pitchFamily="34" charset="-128"/>
          <a:cs typeface="MS PGothic" charset="0"/>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MS PGothic" pitchFamily="34" charset="-128"/>
          <a:cs typeface="MS PGothic" charset="0"/>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00242"/>
            <a:ext cx="384630" cy="365125"/>
          </a:xfrm>
          <a:prstGeom prst="rect">
            <a:avLst/>
          </a:prstGeom>
        </p:spPr>
        <p:txBody>
          <a:bodyPr vert="horz" lIns="91440" tIns="45720" rIns="91440" bIns="45720" rtlCol="0" anchor="ctr"/>
          <a:lstStyle>
            <a:lvl1pPr algn="r">
              <a:defRPr sz="675">
                <a:solidFill>
                  <a:schemeClr val="bg1"/>
                </a:solidFill>
              </a:defRPr>
            </a:lvl1pPr>
          </a:lstStyle>
          <a:p>
            <a:pPr defTabSz="257175"/>
            <a:fld id="{D983F1FA-211D-3044-9E35-958DFBC26156}" type="slidenum">
              <a:rPr lang="en-US" smtClean="0">
                <a:solidFill>
                  <a:prstClr val="white"/>
                </a:solidFill>
              </a:rPr>
              <a:pPr defTabSz="257175"/>
              <a:t>‹#›</a:t>
            </a:fld>
            <a:endParaRPr lang="en-US">
              <a:solidFill>
                <a:prstClr val="white"/>
              </a:solidFill>
            </a:endParaRPr>
          </a:p>
        </p:txBody>
      </p:sp>
      <p:grpSp>
        <p:nvGrpSpPr>
          <p:cNvPr id="4" name="Group 3"/>
          <p:cNvGrpSpPr/>
          <p:nvPr userDrawn="1"/>
        </p:nvGrpSpPr>
        <p:grpSpPr>
          <a:xfrm>
            <a:off x="0" y="614069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257175"/>
              <a:endParaRPr lang="en-US" sz="1013">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grpSp>
      <p:sp>
        <p:nvSpPr>
          <p:cNvPr id="10" name="Slide Number Placeholder 5">
            <a:extLst>
              <a:ext uri="{FF2B5EF4-FFF2-40B4-BE49-F238E27FC236}">
                <a16:creationId xmlns:a16="http://schemas.microsoft.com/office/drawing/2014/main" id="{8C97766B-3611-4699-A46D-E23F35C25DC7}"/>
              </a:ext>
            </a:extLst>
          </p:cNvPr>
          <p:cNvSpPr txBox="1">
            <a:spLocks/>
          </p:cNvSpPr>
          <p:nvPr userDrawn="1"/>
        </p:nvSpPr>
        <p:spPr>
          <a:xfrm>
            <a:off x="8686800" y="6400240"/>
            <a:ext cx="533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z="1350" smtClean="0">
                <a:solidFill>
                  <a:prstClr val="white"/>
                </a:solidFill>
              </a:rPr>
              <a:pPr/>
              <a:t>‹#›</a:t>
            </a:fld>
            <a:endParaRPr lang="en-US" sz="1350">
              <a:solidFill>
                <a:prstClr val="white"/>
              </a:solidFill>
            </a:endParaRPr>
          </a:p>
        </p:txBody>
      </p:sp>
      <p:sp>
        <p:nvSpPr>
          <p:cNvPr id="13" name="TextBox 12">
            <a:extLst>
              <a:ext uri="{FF2B5EF4-FFF2-40B4-BE49-F238E27FC236}">
                <a16:creationId xmlns:a16="http://schemas.microsoft.com/office/drawing/2014/main" id="{49B3330B-A607-4407-A13D-00DEEF617ECC}"/>
              </a:ext>
            </a:extLst>
          </p:cNvPr>
          <p:cNvSpPr txBox="1"/>
          <p:nvPr userDrawn="1"/>
        </p:nvSpPr>
        <p:spPr>
          <a:xfrm>
            <a:off x="3581404" y="6650998"/>
            <a:ext cx="814647" cy="219291"/>
          </a:xfrm>
          <a:prstGeom prst="rect">
            <a:avLst/>
          </a:prstGeom>
          <a:noFill/>
        </p:spPr>
        <p:txBody>
          <a:bodyPr wrap="none" rtlCol="0">
            <a:spAutoFit/>
          </a:bodyPr>
          <a:lstStyle/>
          <a:p>
            <a:r>
              <a:rPr lang="en-US" sz="825" b="1">
                <a:solidFill>
                  <a:schemeClr val="bg1"/>
                </a:solidFill>
              </a:rPr>
              <a:t>As of 5 APR 19</a:t>
            </a:r>
          </a:p>
        </p:txBody>
      </p:sp>
    </p:spTree>
    <p:extLst>
      <p:ext uri="{BB962C8B-B14F-4D97-AF65-F5344CB8AC3E}">
        <p14:creationId xmlns:p14="http://schemas.microsoft.com/office/powerpoint/2010/main" val="79735742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ctr" defTabSz="257175" rtl="0" eaLnBrk="1" latinLnBrk="0" hangingPunct="1">
        <a:spcBef>
          <a:spcPct val="0"/>
        </a:spcBef>
        <a:buNone/>
        <a:defRPr sz="2475" kern="1200">
          <a:solidFill>
            <a:schemeClr val="tx1"/>
          </a:solidFill>
          <a:latin typeface="+mj-lt"/>
          <a:ea typeface="+mj-ea"/>
          <a:cs typeface="+mj-cs"/>
        </a:defRPr>
      </a:lvl1pPr>
    </p:titleStyle>
    <p:bodyStyle>
      <a:lvl1pPr marL="192881" indent="-192881" algn="l" defTabSz="257175" rtl="0" eaLnBrk="1" latinLnBrk="0" hangingPunct="1">
        <a:spcBef>
          <a:spcPct val="20000"/>
        </a:spcBef>
        <a:buFont typeface="Arial"/>
        <a:buChar char="•"/>
        <a:defRPr sz="1800" kern="1200">
          <a:solidFill>
            <a:schemeClr val="tx1"/>
          </a:solidFill>
          <a:latin typeface="+mn-lt"/>
          <a:ea typeface="+mn-ea"/>
          <a:cs typeface="+mn-cs"/>
        </a:defRPr>
      </a:lvl1pPr>
      <a:lvl2pPr marL="417910" indent="-160735" algn="l" defTabSz="257175" rtl="0" eaLnBrk="1" latinLnBrk="0" hangingPunct="1">
        <a:spcBef>
          <a:spcPct val="20000"/>
        </a:spcBef>
        <a:buFont typeface="Arial"/>
        <a:buChar char="–"/>
        <a:defRPr sz="1575" kern="1200">
          <a:solidFill>
            <a:schemeClr val="tx1"/>
          </a:solidFill>
          <a:latin typeface="+mn-lt"/>
          <a:ea typeface="+mn-ea"/>
          <a:cs typeface="+mn-cs"/>
        </a:defRPr>
      </a:lvl2pPr>
      <a:lvl3pPr marL="642938" indent="-128588" algn="l" defTabSz="257175" rtl="0" eaLnBrk="1" latinLnBrk="0" hangingPunct="1">
        <a:spcBef>
          <a:spcPct val="20000"/>
        </a:spcBef>
        <a:buFont typeface="Arial"/>
        <a:buChar char="•"/>
        <a:defRPr sz="1350" kern="1200">
          <a:solidFill>
            <a:schemeClr val="tx1"/>
          </a:solidFill>
          <a:latin typeface="+mn-lt"/>
          <a:ea typeface="+mn-ea"/>
          <a:cs typeface="+mn-cs"/>
        </a:defRPr>
      </a:lvl3pPr>
      <a:lvl4pPr marL="900113" indent="-128588" algn="l" defTabSz="257175" rtl="0" eaLnBrk="1" latinLnBrk="0" hangingPunct="1">
        <a:spcBef>
          <a:spcPct val="20000"/>
        </a:spcBef>
        <a:buFont typeface="Arial"/>
        <a:buChar char="–"/>
        <a:defRPr sz="1125" kern="1200">
          <a:solidFill>
            <a:schemeClr val="tx1"/>
          </a:solidFill>
          <a:latin typeface="+mn-lt"/>
          <a:ea typeface="+mn-ea"/>
          <a:cs typeface="+mn-cs"/>
        </a:defRPr>
      </a:lvl4pPr>
      <a:lvl5pPr marL="1157288" indent="-128588" algn="l" defTabSz="257175" rtl="0" eaLnBrk="1" latinLnBrk="0" hangingPunct="1">
        <a:spcBef>
          <a:spcPct val="20000"/>
        </a:spcBef>
        <a:buFont typeface="Arial"/>
        <a:buChar char="»"/>
        <a:defRPr sz="1125" kern="1200">
          <a:solidFill>
            <a:schemeClr val="tx1"/>
          </a:solidFill>
          <a:latin typeface="+mn-lt"/>
          <a:ea typeface="+mn-ea"/>
          <a:cs typeface="+mn-cs"/>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mailto:FOREVERGIBILL.VBAVACO@va.gov"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va.gov/gi-bill-comparison-tool/"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7FC3-B877-4533-9C91-F6BFCE8CCDF9}"/>
              </a:ext>
            </a:extLst>
          </p:cNvPr>
          <p:cNvSpPr>
            <a:spLocks noGrp="1"/>
          </p:cNvSpPr>
          <p:nvPr>
            <p:ph type="ctrTitle"/>
          </p:nvPr>
        </p:nvSpPr>
        <p:spPr>
          <a:xfrm>
            <a:off x="1657353" y="2580805"/>
            <a:ext cx="6098722" cy="1808315"/>
          </a:xfrm>
        </p:spPr>
        <p:txBody>
          <a:bodyPr/>
          <a:lstStyle/>
          <a:p>
            <a:r>
              <a:rPr lang="en-US" b="1" dirty="0" smtClean="0"/>
              <a:t/>
            </a:r>
            <a:br>
              <a:rPr lang="en-US" b="1" dirty="0" smtClean="0"/>
            </a:br>
            <a:r>
              <a:rPr lang="en-US" b="1" dirty="0" smtClean="0"/>
              <a:t>Forever </a:t>
            </a:r>
            <a:r>
              <a:rPr lang="en-US" b="1" dirty="0"/>
              <a:t>GI Bill</a:t>
            </a:r>
            <a:br>
              <a:rPr lang="en-US" b="1" dirty="0"/>
            </a:br>
            <a:r>
              <a:rPr lang="en-US" b="1" dirty="0"/>
              <a:t>Frequently Asked Questions</a:t>
            </a:r>
          </a:p>
        </p:txBody>
      </p:sp>
      <p:sp>
        <p:nvSpPr>
          <p:cNvPr id="3" name="Subtitle 2">
            <a:extLst>
              <a:ext uri="{FF2B5EF4-FFF2-40B4-BE49-F238E27FC236}">
                <a16:creationId xmlns:a16="http://schemas.microsoft.com/office/drawing/2014/main" id="{B92C2C43-74C8-41E0-A92D-3B948E8CBE7D}"/>
              </a:ext>
            </a:extLst>
          </p:cNvPr>
          <p:cNvSpPr>
            <a:spLocks noGrp="1"/>
          </p:cNvSpPr>
          <p:nvPr>
            <p:ph type="subTitle" idx="1"/>
          </p:nvPr>
        </p:nvSpPr>
        <p:spPr>
          <a:xfrm>
            <a:off x="2171700" y="4237264"/>
            <a:ext cx="4800600" cy="499110"/>
          </a:xfrm>
        </p:spPr>
        <p:txBody>
          <a:bodyPr/>
          <a:lstStyle/>
          <a:p>
            <a:endParaRPr lang="en-US" dirty="0"/>
          </a:p>
        </p:txBody>
      </p:sp>
    </p:spTree>
    <p:extLst>
      <p:ext uri="{BB962C8B-B14F-4D97-AF65-F5344CB8AC3E}">
        <p14:creationId xmlns:p14="http://schemas.microsoft.com/office/powerpoint/2010/main" val="186313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6986655" y="6553200"/>
            <a:ext cx="2133600" cy="304800"/>
          </a:xfrm>
        </p:spPr>
        <p:txBody>
          <a:bodyPr/>
          <a:lstStyle/>
          <a:p>
            <a:pPr>
              <a:defRPr/>
            </a:pPr>
            <a:fld id="{B5D49A97-9B22-D549-B192-48BA620B0C07}" type="slidenum">
              <a:rPr lang="en-US" smtClean="0">
                <a:solidFill>
                  <a:prstClr val="white"/>
                </a:solidFill>
                <a:latin typeface="Calibri"/>
              </a:rPr>
              <a:pPr>
                <a:defRPr/>
              </a:pPr>
              <a:t>10</a:t>
            </a:fld>
            <a:endParaRPr lang="en-US">
              <a:solidFill>
                <a:prstClr val="white"/>
              </a:solidFill>
              <a:latin typeface="Calibri"/>
            </a:endParaRPr>
          </a:p>
        </p:txBody>
      </p:sp>
      <p:sp>
        <p:nvSpPr>
          <p:cNvPr id="41" name="Text Placeholder 26">
            <a:extLst>
              <a:ext uri="{FF2B5EF4-FFF2-40B4-BE49-F238E27FC236}">
                <a16:creationId xmlns:a16="http://schemas.microsoft.com/office/drawing/2014/main" id="{B9BE5829-CA5B-46D7-A5FB-E6F808E95EDB}"/>
              </a:ext>
            </a:extLst>
          </p:cNvPr>
          <p:cNvSpPr txBox="1">
            <a:spLocks/>
          </p:cNvSpPr>
          <p:nvPr/>
        </p:nvSpPr>
        <p:spPr>
          <a:xfrm>
            <a:off x="579898" y="2208929"/>
            <a:ext cx="6657350" cy="1816116"/>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r>
              <a:rPr lang="en-US" sz="1800" b="0" dirty="0"/>
              <a:t>Requires that students be paid the housing rate of the location</a:t>
            </a:r>
            <a:r>
              <a:rPr lang="en-US" sz="1800" b="0" i="1" dirty="0"/>
              <a:t> where they physically attend the majority of classes. </a:t>
            </a:r>
            <a:r>
              <a:rPr lang="en-US" sz="1800" b="0" dirty="0"/>
              <a:t>VA’s education claims processing systems will calculate MHA based on where the majority of classes are taken at a given time (amendments—including reduction of hours—can impact where the majority of classes are held).</a:t>
            </a:r>
            <a:endParaRPr lang="en-US" sz="1800" dirty="0"/>
          </a:p>
        </p:txBody>
      </p:sp>
      <p:sp>
        <p:nvSpPr>
          <p:cNvPr id="7" name="Title 6">
            <a:extLst>
              <a:ext uri="{FF2B5EF4-FFF2-40B4-BE49-F238E27FC236}">
                <a16:creationId xmlns:a16="http://schemas.microsoft.com/office/drawing/2014/main" id="{6582EFE6-C5D2-411D-8389-31787A242EB8}"/>
              </a:ext>
            </a:extLst>
          </p:cNvPr>
          <p:cNvSpPr>
            <a:spLocks noGrp="1"/>
          </p:cNvSpPr>
          <p:nvPr>
            <p:ph type="title"/>
          </p:nvPr>
        </p:nvSpPr>
        <p:spPr>
          <a:xfrm>
            <a:off x="990600" y="694415"/>
            <a:ext cx="7696200" cy="67584"/>
          </a:xfrm>
        </p:spPr>
        <p:txBody>
          <a:bodyPr/>
          <a:lstStyle/>
          <a:p>
            <a:r>
              <a:rPr lang="en-US" sz="2000"/>
              <a:t>FAQ #5: What enrollments need to be recertified?</a:t>
            </a:r>
            <a:br>
              <a:rPr lang="en-US" sz="2000"/>
            </a:br>
            <a:r>
              <a:rPr lang="en-US" sz="2000"/>
              <a:t/>
            </a:r>
            <a:br>
              <a:rPr lang="en-US" sz="2000"/>
            </a:br>
            <a:endParaRPr lang="en-US" sz="2000"/>
          </a:p>
        </p:txBody>
      </p:sp>
      <p:grpSp>
        <p:nvGrpSpPr>
          <p:cNvPr id="14" name="Group 13">
            <a:extLst>
              <a:ext uri="{FF2B5EF4-FFF2-40B4-BE49-F238E27FC236}">
                <a16:creationId xmlns:a16="http://schemas.microsoft.com/office/drawing/2014/main" id="{34669820-EAF1-486B-ABCD-717E40BB43D5}"/>
              </a:ext>
            </a:extLst>
          </p:cNvPr>
          <p:cNvGrpSpPr/>
          <p:nvPr/>
        </p:nvGrpSpPr>
        <p:grpSpPr>
          <a:xfrm>
            <a:off x="579898" y="3823119"/>
            <a:ext cx="7711020" cy="1276481"/>
            <a:chOff x="360000" y="2267139"/>
            <a:chExt cx="3677012" cy="1276481"/>
          </a:xfrm>
        </p:grpSpPr>
        <p:cxnSp>
          <p:nvCxnSpPr>
            <p:cNvPr id="15" name="Straight Connector 14">
              <a:extLst>
                <a:ext uri="{FF2B5EF4-FFF2-40B4-BE49-F238E27FC236}">
                  <a16:creationId xmlns:a16="http://schemas.microsoft.com/office/drawing/2014/main" id="{A604EF9E-6D64-4A1D-B960-502DAA0F3DAB}"/>
                </a:ext>
              </a:extLst>
            </p:cNvPr>
            <p:cNvCxnSpPr/>
            <p:nvPr/>
          </p:nvCxnSpPr>
          <p:spPr>
            <a:xfrm>
              <a:off x="360000" y="3543620"/>
              <a:ext cx="36770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EECFB25-9ACC-4740-8196-08C4374F9814}"/>
                </a:ext>
              </a:extLst>
            </p:cNvPr>
            <p:cNvCxnSpPr/>
            <p:nvPr/>
          </p:nvCxnSpPr>
          <p:spPr>
            <a:xfrm>
              <a:off x="360000" y="2267139"/>
              <a:ext cx="36770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Oval 9">
            <a:extLst>
              <a:ext uri="{FF2B5EF4-FFF2-40B4-BE49-F238E27FC236}">
                <a16:creationId xmlns:a16="http://schemas.microsoft.com/office/drawing/2014/main" id="{67EB8C32-4C7A-4C6A-9BA2-7721404EA6E5}"/>
              </a:ext>
            </a:extLst>
          </p:cNvPr>
          <p:cNvSpPr>
            <a:spLocks noChangeArrowheads="1"/>
          </p:cNvSpPr>
          <p:nvPr/>
        </p:nvSpPr>
        <p:spPr bwMode="auto">
          <a:xfrm>
            <a:off x="7237248" y="1397508"/>
            <a:ext cx="1053670" cy="1052368"/>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22" name="Text Placeholder 2">
            <a:extLst>
              <a:ext uri="{FF2B5EF4-FFF2-40B4-BE49-F238E27FC236}">
                <a16:creationId xmlns:a16="http://schemas.microsoft.com/office/drawing/2014/main" id="{9CBB419C-9D08-4FB2-AD55-760D7736FC64}"/>
              </a:ext>
            </a:extLst>
          </p:cNvPr>
          <p:cNvSpPr txBox="1">
            <a:spLocks/>
          </p:cNvSpPr>
          <p:nvPr/>
        </p:nvSpPr>
        <p:spPr>
          <a:xfrm>
            <a:off x="579898" y="1311495"/>
            <a:ext cx="1945008" cy="369332"/>
          </a:xfrm>
          <a:prstGeom prst="rect">
            <a:avLst/>
          </a:prstGeom>
        </p:spPr>
        <p:txBody>
          <a:bodyPr wrap="square" lIns="0" tIns="0" rIns="0" bIns="0" anchor="b">
            <a:spAutoFit/>
          </a:bodyPr>
          <a:lstStyle>
            <a:lvl1pPr marL="0" indent="0" algn="l" rtl="0" eaLnBrk="1" fontAlgn="base" hangingPunct="1">
              <a:spcBef>
                <a:spcPts val="800"/>
              </a:spcBef>
              <a:spcAft>
                <a:spcPct val="0"/>
              </a:spcAft>
              <a:buFont typeface="Arial" pitchFamily="34" charset="0"/>
              <a:buNone/>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spcBef>
                <a:spcPts val="800"/>
              </a:spcBef>
              <a:spcAft>
                <a:spcPct val="0"/>
              </a:spcAft>
              <a:buFont typeface="Arial" pitchFamily="34" charset="0"/>
              <a:buChar char="‒"/>
              <a:tabLst/>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pPr>
            <a:r>
              <a:rPr lang="en-US" sz="2400" b="1">
                <a:solidFill>
                  <a:schemeClr val="bg2"/>
                </a:solidFill>
                <a:latin typeface="+mj-lt"/>
                <a:ea typeface="Roboto Medium" panose="02000000000000000000" pitchFamily="2" charset="0"/>
              </a:rPr>
              <a:t>SECTION 107</a:t>
            </a:r>
          </a:p>
        </p:txBody>
      </p:sp>
      <p:pic>
        <p:nvPicPr>
          <p:cNvPr id="27" name="Picture 22">
            <a:extLst>
              <a:ext uri="{FF2B5EF4-FFF2-40B4-BE49-F238E27FC236}">
                <a16:creationId xmlns:a16="http://schemas.microsoft.com/office/drawing/2014/main" id="{D90C1E50-1D89-4F5B-81D4-6CA7F67FA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2356" y="1611187"/>
            <a:ext cx="508871" cy="5737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Connector 16">
            <a:extLst>
              <a:ext uri="{FF2B5EF4-FFF2-40B4-BE49-F238E27FC236}">
                <a16:creationId xmlns:a16="http://schemas.microsoft.com/office/drawing/2014/main" id="{A7FA63AD-B49D-0047-85EC-13B49B3E0109}"/>
              </a:ext>
            </a:extLst>
          </p:cNvPr>
          <p:cNvCxnSpPr>
            <a:cxnSpLocks/>
          </p:cNvCxnSpPr>
          <p:nvPr/>
        </p:nvCxnSpPr>
        <p:spPr>
          <a:xfrm flipH="1">
            <a:off x="537670" y="1923693"/>
            <a:ext cx="6699578" cy="9512"/>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C9112DED-A195-4A88-91F6-7BBCDA3CA2A8}"/>
              </a:ext>
            </a:extLst>
          </p:cNvPr>
          <p:cNvSpPr/>
          <p:nvPr/>
        </p:nvSpPr>
        <p:spPr>
          <a:xfrm>
            <a:off x="537670" y="3957230"/>
            <a:ext cx="7711020" cy="1837426"/>
          </a:xfrm>
          <a:prstGeom prst="rect">
            <a:avLst/>
          </a:prstGeom>
        </p:spPr>
        <p:txBody>
          <a:bodyPr wrap="square">
            <a:spAutoFit/>
          </a:bodyPr>
          <a:lstStyle/>
          <a:p>
            <a:pPr marR="0" lvl="0">
              <a:lnSpc>
                <a:spcPct val="90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To account for changes to the student’s past, current and future payment based on the majority of classes, </a:t>
            </a:r>
            <a:r>
              <a:rPr lang="en-US" b="1" dirty="0">
                <a:solidFill>
                  <a:schemeClr val="bg2"/>
                </a:solidFill>
                <a:latin typeface="Calibri" panose="020F0502020204030204" pitchFamily="34" charset="0"/>
                <a:ea typeface="Calibri" panose="020F0502020204030204" pitchFamily="34" charset="0"/>
                <a:cs typeface="Times New Roman" panose="02020603050405020304" pitchFamily="18" charset="0"/>
              </a:rPr>
              <a:t>schools will need to recertify enrollments for students who took classes outside of a main campus location from August 1,  2018 to December 1, 2019.  </a:t>
            </a:r>
          </a:p>
          <a:p>
            <a:pPr marL="457200" marR="0" indent="0">
              <a:lnSpc>
                <a:spcPct val="90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R="0" lvl="0">
              <a:lnSpc>
                <a:spcPct val="90000"/>
              </a:lnSpc>
              <a:spcBef>
                <a:spcPts val="0"/>
              </a:spcBef>
              <a:spcAft>
                <a:spcPts val="1200"/>
              </a:spcAft>
            </a:pPr>
            <a:r>
              <a:rPr lang="en-US" dirty="0">
                <a:latin typeface="Calibri" panose="020F0502020204030204" pitchFamily="34" charset="0"/>
                <a:ea typeface="Calibri" panose="020F0502020204030204" pitchFamily="34" charset="0"/>
                <a:cs typeface="Times New Roman" panose="02020603050405020304" pitchFamily="18" charset="0"/>
              </a:rPr>
              <a:t>This is true even if there is no impact to a student’s MHA, or if the extension campus is the same zip code as the main campus.</a:t>
            </a:r>
          </a:p>
        </p:txBody>
      </p:sp>
    </p:spTree>
    <p:extLst>
      <p:ext uri="{BB962C8B-B14F-4D97-AF65-F5344CB8AC3E}">
        <p14:creationId xmlns:p14="http://schemas.microsoft.com/office/powerpoint/2010/main" val="238690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6990080" y="6553200"/>
            <a:ext cx="2133600" cy="304800"/>
          </a:xfrm>
        </p:spPr>
        <p:txBody>
          <a:bodyPr/>
          <a:lstStyle/>
          <a:p>
            <a:pPr>
              <a:defRPr/>
            </a:pPr>
            <a:fld id="{B5D49A97-9B22-D549-B192-48BA620B0C07}" type="slidenum">
              <a:rPr lang="en-US" smtClean="0">
                <a:solidFill>
                  <a:prstClr val="white"/>
                </a:solidFill>
                <a:latin typeface="Calibri"/>
              </a:rPr>
              <a:pPr>
                <a:defRPr/>
              </a:pPr>
              <a:t>11</a:t>
            </a:fld>
            <a:endParaRPr lang="en-US">
              <a:solidFill>
                <a:prstClr val="white"/>
              </a:solidFill>
              <a:latin typeface="Calibri"/>
            </a:endParaRPr>
          </a:p>
        </p:txBody>
      </p:sp>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a:xfrm>
            <a:off x="990600" y="76200"/>
            <a:ext cx="7696200" cy="685800"/>
          </a:xfrm>
        </p:spPr>
        <p:txBody>
          <a:bodyPr/>
          <a:lstStyle/>
          <a:p>
            <a:r>
              <a:rPr lang="en-US" sz="2000"/>
              <a:t>FAQ #6: Will schools have to enter multiple zip codes for main, branch and extension campuses when recertifying students?</a:t>
            </a:r>
          </a:p>
        </p:txBody>
      </p:sp>
      <p:sp>
        <p:nvSpPr>
          <p:cNvPr id="5" name="Content Placeholder 9">
            <a:extLst>
              <a:ext uri="{FF2B5EF4-FFF2-40B4-BE49-F238E27FC236}">
                <a16:creationId xmlns:a16="http://schemas.microsoft.com/office/drawing/2014/main" id="{F6AF6441-C0E3-4B87-87D8-6B4F8800984C}"/>
              </a:ext>
            </a:extLst>
          </p:cNvPr>
          <p:cNvSpPr txBox="1">
            <a:spLocks/>
          </p:cNvSpPr>
          <p:nvPr/>
        </p:nvSpPr>
        <p:spPr>
          <a:xfrm>
            <a:off x="1242063" y="2582547"/>
            <a:ext cx="7343797" cy="3596105"/>
          </a:xfrm>
          <a:prstGeom prst="rect">
            <a:avLst/>
          </a:prstGeom>
        </p:spPr>
        <p:txBody>
          <a:bodyPr lIns="179984" tIns="45717" rIns="91432" bIns="45717"/>
          <a:lstStyle>
            <a:lvl1pPr marL="0" indent="0" algn="l" rtl="0" eaLnBrk="1" fontAlgn="base" hangingPunct="1">
              <a:lnSpc>
                <a:spcPct val="110000"/>
              </a:lnSpc>
              <a:spcBef>
                <a:spcPts val="800"/>
              </a:spcBef>
              <a:spcAft>
                <a:spcPct val="0"/>
              </a:spcAft>
              <a:buFont typeface="Arial" pitchFamily="34" charset="0"/>
              <a:buNone/>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lnSpc>
                <a:spcPct val="110000"/>
              </a:lnSpc>
              <a:spcBef>
                <a:spcPts val="800"/>
              </a:spcBef>
              <a:spcAft>
                <a:spcPct val="0"/>
              </a:spcAft>
              <a:buFont typeface="Arial" pitchFamily="34" charset="0"/>
              <a:buChar char="‒"/>
              <a:tabLst/>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spcBef>
                <a:spcPts val="0"/>
              </a:spcBef>
            </a:pPr>
            <a:r>
              <a:rPr lang="en-US" sz="2000" dirty="0">
                <a:solidFill>
                  <a:schemeClr val="tx1"/>
                </a:solidFill>
                <a:latin typeface="+mj-lt"/>
              </a:rPr>
              <a:t>VA is no longer using zip codes. Instead, we will be using facility codes and sub-facility codes for campuses.</a:t>
            </a:r>
          </a:p>
          <a:p>
            <a:pPr>
              <a:lnSpc>
                <a:spcPct val="100000"/>
              </a:lnSpc>
              <a:spcBef>
                <a:spcPts val="0"/>
              </a:spcBef>
            </a:pPr>
            <a:endParaRPr lang="en-US" sz="2000" dirty="0">
              <a:solidFill>
                <a:schemeClr val="tx1"/>
              </a:solidFill>
              <a:latin typeface="+mj-lt"/>
            </a:endParaRPr>
          </a:p>
          <a:p>
            <a:pPr>
              <a:lnSpc>
                <a:spcPct val="100000"/>
              </a:lnSpc>
              <a:spcBef>
                <a:spcPts val="0"/>
              </a:spcBef>
            </a:pPr>
            <a:r>
              <a:rPr lang="en-US" sz="2000" b="1" dirty="0">
                <a:solidFill>
                  <a:schemeClr val="bg2"/>
                </a:solidFill>
                <a:latin typeface="+mj-lt"/>
              </a:rPr>
              <a:t>Each campus will have a unique facility code/sub-facility code. For Extension Campuses, the 3</a:t>
            </a:r>
            <a:r>
              <a:rPr lang="en-US" sz="2000" b="1" baseline="30000" dirty="0">
                <a:solidFill>
                  <a:schemeClr val="bg2"/>
                </a:solidFill>
                <a:latin typeface="+mj-lt"/>
              </a:rPr>
              <a:t>rd</a:t>
            </a:r>
            <a:r>
              <a:rPr lang="en-US" sz="2000" b="1" dirty="0">
                <a:solidFill>
                  <a:schemeClr val="bg2"/>
                </a:solidFill>
                <a:latin typeface="+mj-lt"/>
              </a:rPr>
              <a:t> character will be a X.</a:t>
            </a:r>
          </a:p>
          <a:p>
            <a:pPr>
              <a:lnSpc>
                <a:spcPct val="100000"/>
              </a:lnSpc>
              <a:spcBef>
                <a:spcPts val="0"/>
              </a:spcBef>
            </a:pPr>
            <a:endParaRPr lang="en-US" sz="2000" b="1" dirty="0">
              <a:solidFill>
                <a:schemeClr val="bg2"/>
              </a:solidFill>
              <a:latin typeface="+mj-lt"/>
            </a:endParaRPr>
          </a:p>
          <a:p>
            <a:pPr>
              <a:lnSpc>
                <a:spcPct val="100000"/>
              </a:lnSpc>
              <a:spcBef>
                <a:spcPts val="0"/>
              </a:spcBef>
            </a:pPr>
            <a:r>
              <a:rPr lang="en-US" sz="2000" dirty="0">
                <a:solidFill>
                  <a:schemeClr val="tx1"/>
                </a:solidFill>
                <a:latin typeface="+mj-lt"/>
              </a:rPr>
              <a:t>These codes will allow the VA to pay students the housing based on the location where the student physically attends classes.</a:t>
            </a:r>
            <a:endParaRPr lang="pt-BR" sz="2000" dirty="0">
              <a:solidFill>
                <a:schemeClr val="tx1"/>
              </a:solidFill>
              <a:latin typeface="+mj-lt"/>
            </a:endParaRPr>
          </a:p>
        </p:txBody>
      </p:sp>
      <p:sp>
        <p:nvSpPr>
          <p:cNvPr id="6" name="TextBox 5">
            <a:extLst>
              <a:ext uri="{FF2B5EF4-FFF2-40B4-BE49-F238E27FC236}">
                <a16:creationId xmlns:a16="http://schemas.microsoft.com/office/drawing/2014/main" id="{B2559FF1-CD66-43DF-B95B-EE9A7492C1E6}"/>
              </a:ext>
            </a:extLst>
          </p:cNvPr>
          <p:cNvSpPr txBox="1"/>
          <p:nvPr/>
        </p:nvSpPr>
        <p:spPr bwMode="gray">
          <a:xfrm>
            <a:off x="1242065" y="1644505"/>
            <a:ext cx="7444736" cy="354414"/>
          </a:xfrm>
          <a:prstGeom prst="rect">
            <a:avLst/>
          </a:prstGeom>
          <a:noFill/>
          <a:ln w="25400" cap="flat" cmpd="sng" algn="ctr">
            <a:noFill/>
            <a:prstDash val="solid"/>
          </a:ln>
          <a:effectLst/>
        </p:spPr>
        <p:txBody>
          <a:bodyPr wrap="square" lIns="179984" tIns="0" rIns="0" bIns="0" rtlCol="0" anchor="b">
            <a:noAutofit/>
          </a:bodyPr>
          <a:lstStyle>
            <a:defPPr>
              <a:defRPr lang="en-US"/>
            </a:defPPr>
            <a:lvl1pPr eaLnBrk="0" fontAlgn="auto" hangingPunct="0">
              <a:lnSpc>
                <a:spcPct val="80000"/>
              </a:lnSpc>
              <a:spcBef>
                <a:spcPts val="0"/>
              </a:spcBef>
              <a:spcAft>
                <a:spcPts val="0"/>
              </a:spcAft>
              <a:defRPr sz="2000" b="1" kern="0">
                <a:solidFill>
                  <a:prstClr val="black">
                    <a:lumMod val="85000"/>
                    <a:lumOff val="15000"/>
                  </a:prstClr>
                </a:solidFill>
                <a:latin typeface="Open Sans Condensed" panose="020B0806030504020204" pitchFamily="34" charset="0"/>
                <a:ea typeface="Open Sans Condensed" panose="020B0806030504020204" pitchFamily="34" charset="0"/>
                <a:cs typeface="Open Sans Condensed" panose="020B0806030504020204" pitchFamily="34" charset="0"/>
              </a:defRPr>
            </a:lvl1pPr>
          </a:lstStyle>
          <a:p>
            <a:pPr>
              <a:lnSpc>
                <a:spcPct val="100000"/>
              </a:lnSpc>
            </a:pPr>
            <a:r>
              <a:rPr lang="en-US" sz="2200">
                <a:latin typeface="+mj-lt"/>
              </a:rPr>
              <a:t>No, schools will not need to enter zip codes in VA-ONCE.</a:t>
            </a:r>
            <a:endParaRPr lang="en-US" sz="2200">
              <a:solidFill>
                <a:schemeClr val="tx1"/>
              </a:solidFill>
              <a:latin typeface="+mj-lt"/>
              <a:ea typeface="Roboto Medium" panose="02000000000000000000" pitchFamily="2" charset="0"/>
              <a:cs typeface="Arial" panose="020B0604020202020204" pitchFamily="34" charset="0"/>
            </a:endParaRPr>
          </a:p>
        </p:txBody>
      </p:sp>
      <p:cxnSp>
        <p:nvCxnSpPr>
          <p:cNvPr id="7" name="Straight Connector 6">
            <a:extLst>
              <a:ext uri="{FF2B5EF4-FFF2-40B4-BE49-F238E27FC236}">
                <a16:creationId xmlns:a16="http://schemas.microsoft.com/office/drawing/2014/main" id="{166B91F7-B059-4F8E-86BB-7AA287F0C6A1}"/>
              </a:ext>
            </a:extLst>
          </p:cNvPr>
          <p:cNvCxnSpPr>
            <a:cxnSpLocks/>
          </p:cNvCxnSpPr>
          <p:nvPr/>
        </p:nvCxnSpPr>
        <p:spPr>
          <a:xfrm>
            <a:off x="1242064" y="2315168"/>
            <a:ext cx="7529796" cy="0"/>
          </a:xfrm>
          <a:prstGeom prst="line">
            <a:avLst/>
          </a:prstGeom>
          <a:ln w="19050">
            <a:solidFill>
              <a:schemeClr val="tx1"/>
            </a:solidFill>
            <a:prstDash val="dot"/>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19C6E42F-201B-4644-A2A9-60197818C554}"/>
              </a:ext>
            </a:extLst>
          </p:cNvPr>
          <p:cNvSpPr>
            <a:spLocks noChangeArrowheads="1"/>
          </p:cNvSpPr>
          <p:nvPr/>
        </p:nvSpPr>
        <p:spPr bwMode="auto">
          <a:xfrm>
            <a:off x="363455" y="1862596"/>
            <a:ext cx="881999" cy="882000"/>
          </a:xfrm>
          <a:prstGeom prst="ellipse">
            <a:avLst/>
          </a:prstGeom>
          <a:noFill/>
          <a:ln w="57150" cap="rnd">
            <a:solidFill>
              <a:schemeClr val="bg2"/>
            </a:solidFill>
            <a:prstDash val="solid"/>
            <a:miter lim="800000"/>
            <a:headEnd type="none" w="sm" len="sm"/>
            <a:tailEnd type="none"/>
          </a:ln>
        </p:spPr>
        <p:txBody>
          <a:bodyPr vert="horz" wrap="square" lIns="91432" tIns="45717" rIns="91432" bIns="45717" numCol="1" anchor="t" anchorCtr="0" compatLnSpc="1">
            <a:prstTxWarp prst="textNoShape">
              <a:avLst/>
            </a:prstTxWarp>
          </a:bodyPr>
          <a:lstStyle/>
          <a:p>
            <a:pPr>
              <a:lnSpc>
                <a:spcPct val="80000"/>
              </a:lnSpc>
            </a:pPr>
            <a:r>
              <a:rPr lang="en-AU">
                <a:latin typeface="+mn-lt"/>
                <a:cs typeface="Gotham Medium" pitchFamily="2" charset="0"/>
              </a:rPr>
              <a:t>  </a:t>
            </a:r>
          </a:p>
        </p:txBody>
      </p:sp>
      <p:grpSp>
        <p:nvGrpSpPr>
          <p:cNvPr id="12" name="Group 78">
            <a:extLst>
              <a:ext uri="{FF2B5EF4-FFF2-40B4-BE49-F238E27FC236}">
                <a16:creationId xmlns:a16="http://schemas.microsoft.com/office/drawing/2014/main" id="{6CE6F325-26F1-498E-8DB6-9DA2217089CE}"/>
              </a:ext>
            </a:extLst>
          </p:cNvPr>
          <p:cNvGrpSpPr>
            <a:grpSpLocks noChangeAspect="1"/>
          </p:cNvGrpSpPr>
          <p:nvPr/>
        </p:nvGrpSpPr>
        <p:grpSpPr bwMode="auto">
          <a:xfrm>
            <a:off x="634938" y="2077926"/>
            <a:ext cx="339032" cy="451337"/>
            <a:chOff x="5561" y="440"/>
            <a:chExt cx="320" cy="426"/>
          </a:xfrm>
          <a:solidFill>
            <a:schemeClr val="tx1"/>
          </a:solidFill>
        </p:grpSpPr>
        <p:sp>
          <p:nvSpPr>
            <p:cNvPr id="13" name="Freeform 79">
              <a:extLst>
                <a:ext uri="{FF2B5EF4-FFF2-40B4-BE49-F238E27FC236}">
                  <a16:creationId xmlns:a16="http://schemas.microsoft.com/office/drawing/2014/main" id="{BDF26552-122E-43C5-BD9E-D5E76EE26158}"/>
                </a:ext>
              </a:extLst>
            </p:cNvPr>
            <p:cNvSpPr>
              <a:spLocks noEditPoints="1"/>
            </p:cNvSpPr>
            <p:nvPr/>
          </p:nvSpPr>
          <p:spPr bwMode="auto">
            <a:xfrm>
              <a:off x="5561" y="440"/>
              <a:ext cx="320" cy="426"/>
            </a:xfrm>
            <a:custGeom>
              <a:avLst/>
              <a:gdLst>
                <a:gd name="T0" fmla="*/ 210 w 216"/>
                <a:gd name="T1" fmla="*/ 288 h 288"/>
                <a:gd name="T2" fmla="*/ 6 w 216"/>
                <a:gd name="T3" fmla="*/ 288 h 288"/>
                <a:gd name="T4" fmla="*/ 0 w 216"/>
                <a:gd name="T5" fmla="*/ 282 h 288"/>
                <a:gd name="T6" fmla="*/ 0 w 216"/>
                <a:gd name="T7" fmla="*/ 6 h 288"/>
                <a:gd name="T8" fmla="*/ 6 w 216"/>
                <a:gd name="T9" fmla="*/ 0 h 288"/>
                <a:gd name="T10" fmla="*/ 138 w 216"/>
                <a:gd name="T11" fmla="*/ 0 h 288"/>
                <a:gd name="T12" fmla="*/ 142 w 216"/>
                <a:gd name="T13" fmla="*/ 2 h 288"/>
                <a:gd name="T14" fmla="*/ 214 w 216"/>
                <a:gd name="T15" fmla="*/ 74 h 288"/>
                <a:gd name="T16" fmla="*/ 216 w 216"/>
                <a:gd name="T17" fmla="*/ 78 h 288"/>
                <a:gd name="T18" fmla="*/ 216 w 216"/>
                <a:gd name="T19" fmla="*/ 282 h 288"/>
                <a:gd name="T20" fmla="*/ 210 w 216"/>
                <a:gd name="T21" fmla="*/ 288 h 288"/>
                <a:gd name="T22" fmla="*/ 12 w 216"/>
                <a:gd name="T23" fmla="*/ 276 h 288"/>
                <a:gd name="T24" fmla="*/ 204 w 216"/>
                <a:gd name="T25" fmla="*/ 276 h 288"/>
                <a:gd name="T26" fmla="*/ 204 w 216"/>
                <a:gd name="T27" fmla="*/ 81 h 288"/>
                <a:gd name="T28" fmla="*/ 136 w 216"/>
                <a:gd name="T29" fmla="*/ 12 h 288"/>
                <a:gd name="T30" fmla="*/ 12 w 216"/>
                <a:gd name="T31" fmla="*/ 12 h 288"/>
                <a:gd name="T32" fmla="*/ 12 w 216"/>
                <a:gd name="T33"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88">
                  <a:moveTo>
                    <a:pt x="210" y="288"/>
                  </a:moveTo>
                  <a:cubicBezTo>
                    <a:pt x="6" y="288"/>
                    <a:pt x="6" y="288"/>
                    <a:pt x="6" y="288"/>
                  </a:cubicBezTo>
                  <a:cubicBezTo>
                    <a:pt x="3" y="288"/>
                    <a:pt x="0" y="286"/>
                    <a:pt x="0" y="282"/>
                  </a:cubicBezTo>
                  <a:cubicBezTo>
                    <a:pt x="0" y="6"/>
                    <a:pt x="0" y="6"/>
                    <a:pt x="0" y="6"/>
                  </a:cubicBezTo>
                  <a:cubicBezTo>
                    <a:pt x="0" y="3"/>
                    <a:pt x="3" y="0"/>
                    <a:pt x="6" y="0"/>
                  </a:cubicBezTo>
                  <a:cubicBezTo>
                    <a:pt x="138" y="0"/>
                    <a:pt x="138" y="0"/>
                    <a:pt x="138" y="0"/>
                  </a:cubicBezTo>
                  <a:cubicBezTo>
                    <a:pt x="140" y="0"/>
                    <a:pt x="141" y="1"/>
                    <a:pt x="142" y="2"/>
                  </a:cubicBezTo>
                  <a:cubicBezTo>
                    <a:pt x="214" y="74"/>
                    <a:pt x="214" y="74"/>
                    <a:pt x="214" y="74"/>
                  </a:cubicBezTo>
                  <a:cubicBezTo>
                    <a:pt x="216" y="75"/>
                    <a:pt x="216" y="77"/>
                    <a:pt x="216" y="78"/>
                  </a:cubicBezTo>
                  <a:cubicBezTo>
                    <a:pt x="216" y="282"/>
                    <a:pt x="216" y="282"/>
                    <a:pt x="216" y="282"/>
                  </a:cubicBezTo>
                  <a:cubicBezTo>
                    <a:pt x="216" y="286"/>
                    <a:pt x="214" y="288"/>
                    <a:pt x="210" y="288"/>
                  </a:cubicBezTo>
                  <a:close/>
                  <a:moveTo>
                    <a:pt x="12" y="276"/>
                  </a:moveTo>
                  <a:cubicBezTo>
                    <a:pt x="204" y="276"/>
                    <a:pt x="204" y="276"/>
                    <a:pt x="204" y="276"/>
                  </a:cubicBezTo>
                  <a:cubicBezTo>
                    <a:pt x="204" y="81"/>
                    <a:pt x="204" y="81"/>
                    <a:pt x="204" y="81"/>
                  </a:cubicBezTo>
                  <a:cubicBezTo>
                    <a:pt x="136" y="12"/>
                    <a:pt x="136" y="12"/>
                    <a:pt x="136" y="12"/>
                  </a:cubicBezTo>
                  <a:cubicBezTo>
                    <a:pt x="12" y="12"/>
                    <a:pt x="12" y="12"/>
                    <a:pt x="12" y="12"/>
                  </a:cubicBezTo>
                  <a:lnTo>
                    <a:pt x="12" y="2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80">
              <a:extLst>
                <a:ext uri="{FF2B5EF4-FFF2-40B4-BE49-F238E27FC236}">
                  <a16:creationId xmlns:a16="http://schemas.microsoft.com/office/drawing/2014/main" id="{7D4F9B42-3A8C-4FFC-99D9-ABF382C5435B}"/>
                </a:ext>
              </a:extLst>
            </p:cNvPr>
            <p:cNvSpPr>
              <a:spLocks/>
            </p:cNvSpPr>
            <p:nvPr/>
          </p:nvSpPr>
          <p:spPr bwMode="auto">
            <a:xfrm>
              <a:off x="5757" y="440"/>
              <a:ext cx="124" cy="125"/>
            </a:xfrm>
            <a:custGeom>
              <a:avLst/>
              <a:gdLst>
                <a:gd name="T0" fmla="*/ 78 w 84"/>
                <a:gd name="T1" fmla="*/ 84 h 84"/>
                <a:gd name="T2" fmla="*/ 6 w 84"/>
                <a:gd name="T3" fmla="*/ 84 h 84"/>
                <a:gd name="T4" fmla="*/ 0 w 84"/>
                <a:gd name="T5" fmla="*/ 78 h 84"/>
                <a:gd name="T6" fmla="*/ 0 w 84"/>
                <a:gd name="T7" fmla="*/ 6 h 84"/>
                <a:gd name="T8" fmla="*/ 6 w 84"/>
                <a:gd name="T9" fmla="*/ 0 h 84"/>
                <a:gd name="T10" fmla="*/ 12 w 84"/>
                <a:gd name="T11" fmla="*/ 6 h 84"/>
                <a:gd name="T12" fmla="*/ 12 w 84"/>
                <a:gd name="T13" fmla="*/ 72 h 84"/>
                <a:gd name="T14" fmla="*/ 78 w 84"/>
                <a:gd name="T15" fmla="*/ 72 h 84"/>
                <a:gd name="T16" fmla="*/ 84 w 84"/>
                <a:gd name="T17" fmla="*/ 78 h 84"/>
                <a:gd name="T18" fmla="*/ 78 w 84"/>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4">
                  <a:moveTo>
                    <a:pt x="78" y="84"/>
                  </a:moveTo>
                  <a:cubicBezTo>
                    <a:pt x="6" y="84"/>
                    <a:pt x="6" y="84"/>
                    <a:pt x="6" y="84"/>
                  </a:cubicBezTo>
                  <a:cubicBezTo>
                    <a:pt x="3" y="84"/>
                    <a:pt x="0" y="82"/>
                    <a:pt x="0" y="78"/>
                  </a:cubicBezTo>
                  <a:cubicBezTo>
                    <a:pt x="0" y="6"/>
                    <a:pt x="0" y="6"/>
                    <a:pt x="0" y="6"/>
                  </a:cubicBezTo>
                  <a:cubicBezTo>
                    <a:pt x="0" y="3"/>
                    <a:pt x="3" y="0"/>
                    <a:pt x="6" y="0"/>
                  </a:cubicBezTo>
                  <a:cubicBezTo>
                    <a:pt x="10" y="0"/>
                    <a:pt x="12" y="3"/>
                    <a:pt x="12" y="6"/>
                  </a:cubicBezTo>
                  <a:cubicBezTo>
                    <a:pt x="12" y="72"/>
                    <a:pt x="12" y="72"/>
                    <a:pt x="12" y="72"/>
                  </a:cubicBezTo>
                  <a:cubicBezTo>
                    <a:pt x="78" y="72"/>
                    <a:pt x="78" y="72"/>
                    <a:pt x="78" y="72"/>
                  </a:cubicBezTo>
                  <a:cubicBezTo>
                    <a:pt x="82" y="72"/>
                    <a:pt x="84" y="75"/>
                    <a:pt x="84" y="78"/>
                  </a:cubicBezTo>
                  <a:cubicBezTo>
                    <a:pt x="84" y="82"/>
                    <a:pt x="82" y="84"/>
                    <a:pt x="7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81">
              <a:extLst>
                <a:ext uri="{FF2B5EF4-FFF2-40B4-BE49-F238E27FC236}">
                  <a16:creationId xmlns:a16="http://schemas.microsoft.com/office/drawing/2014/main" id="{61E504F8-9E4A-47A9-9B4A-2A09D285F962}"/>
                </a:ext>
              </a:extLst>
            </p:cNvPr>
            <p:cNvSpPr>
              <a:spLocks/>
            </p:cNvSpPr>
            <p:nvPr/>
          </p:nvSpPr>
          <p:spPr bwMode="auto">
            <a:xfrm>
              <a:off x="5721" y="618"/>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82">
              <a:extLst>
                <a:ext uri="{FF2B5EF4-FFF2-40B4-BE49-F238E27FC236}">
                  <a16:creationId xmlns:a16="http://schemas.microsoft.com/office/drawing/2014/main" id="{DD2E6B7C-97AF-423B-9460-19A40DA6E65D}"/>
                </a:ext>
              </a:extLst>
            </p:cNvPr>
            <p:cNvSpPr>
              <a:spLocks/>
            </p:cNvSpPr>
            <p:nvPr/>
          </p:nvSpPr>
          <p:spPr bwMode="auto">
            <a:xfrm>
              <a:off x="5721" y="689"/>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83">
              <a:extLst>
                <a:ext uri="{FF2B5EF4-FFF2-40B4-BE49-F238E27FC236}">
                  <a16:creationId xmlns:a16="http://schemas.microsoft.com/office/drawing/2014/main" id="{6CCF183D-0E88-414F-9485-2CC9FE6443D6}"/>
                </a:ext>
              </a:extLst>
            </p:cNvPr>
            <p:cNvSpPr>
              <a:spLocks/>
            </p:cNvSpPr>
            <p:nvPr/>
          </p:nvSpPr>
          <p:spPr bwMode="auto">
            <a:xfrm>
              <a:off x="5721" y="760"/>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84">
              <a:extLst>
                <a:ext uri="{FF2B5EF4-FFF2-40B4-BE49-F238E27FC236}">
                  <a16:creationId xmlns:a16="http://schemas.microsoft.com/office/drawing/2014/main" id="{E2B2C8BF-CEA6-4B8F-A2B7-773062A137C8}"/>
                </a:ext>
              </a:extLst>
            </p:cNvPr>
            <p:cNvSpPr>
              <a:spLocks/>
            </p:cNvSpPr>
            <p:nvPr/>
          </p:nvSpPr>
          <p:spPr bwMode="auto">
            <a:xfrm>
              <a:off x="5614" y="582"/>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85">
              <a:extLst>
                <a:ext uri="{FF2B5EF4-FFF2-40B4-BE49-F238E27FC236}">
                  <a16:creationId xmlns:a16="http://schemas.microsoft.com/office/drawing/2014/main" id="{B5D74AFB-3A18-4DDE-A465-73955644C892}"/>
                </a:ext>
              </a:extLst>
            </p:cNvPr>
            <p:cNvSpPr>
              <a:spLocks/>
            </p:cNvSpPr>
            <p:nvPr/>
          </p:nvSpPr>
          <p:spPr bwMode="auto">
            <a:xfrm>
              <a:off x="5614" y="653"/>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86">
              <a:extLst>
                <a:ext uri="{FF2B5EF4-FFF2-40B4-BE49-F238E27FC236}">
                  <a16:creationId xmlns:a16="http://schemas.microsoft.com/office/drawing/2014/main" id="{CE392CD2-BCA6-4760-8823-62D2D3BAD6D4}"/>
                </a:ext>
              </a:extLst>
            </p:cNvPr>
            <p:cNvSpPr>
              <a:spLocks/>
            </p:cNvSpPr>
            <p:nvPr/>
          </p:nvSpPr>
          <p:spPr bwMode="auto">
            <a:xfrm>
              <a:off x="5614" y="724"/>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82619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7010400" y="6553200"/>
            <a:ext cx="2133600" cy="304800"/>
          </a:xfrm>
        </p:spPr>
        <p:txBody>
          <a:bodyPr/>
          <a:lstStyle/>
          <a:p>
            <a:pPr>
              <a:defRPr/>
            </a:pPr>
            <a:fld id="{B5D49A97-9B22-D549-B192-48BA620B0C07}" type="slidenum">
              <a:rPr lang="en-US" smtClean="0">
                <a:solidFill>
                  <a:prstClr val="white"/>
                </a:solidFill>
                <a:latin typeface="Calibri"/>
              </a:rPr>
              <a:pPr>
                <a:defRPr/>
              </a:pPr>
              <a:t>12</a:t>
            </a:fld>
            <a:endParaRPr lang="en-US">
              <a:solidFill>
                <a:prstClr val="white"/>
              </a:solidFill>
              <a:latin typeface="Calibri"/>
            </a:endParaRPr>
          </a:p>
        </p:txBody>
      </p:sp>
      <p:sp>
        <p:nvSpPr>
          <p:cNvPr id="41" name="Text Placeholder 26">
            <a:extLst>
              <a:ext uri="{FF2B5EF4-FFF2-40B4-BE49-F238E27FC236}">
                <a16:creationId xmlns:a16="http://schemas.microsoft.com/office/drawing/2014/main" id="{B9BE5829-CA5B-46D7-A5FB-E6F808E95EDB}"/>
              </a:ext>
            </a:extLst>
          </p:cNvPr>
          <p:cNvSpPr txBox="1">
            <a:spLocks/>
          </p:cNvSpPr>
          <p:nvPr/>
        </p:nvSpPr>
        <p:spPr>
          <a:xfrm>
            <a:off x="394155" y="1823653"/>
            <a:ext cx="8391250" cy="3056691"/>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0" algn="ctr"/>
            <a:r>
              <a:rPr lang="en-US" sz="2000">
                <a:solidFill>
                  <a:schemeClr val="bg2"/>
                </a:solidFill>
              </a:rPr>
              <a:t>WE UNDERSTAND </a:t>
            </a:r>
            <a:r>
              <a:rPr lang="en-US" sz="2000" b="0"/>
              <a:t>that the recertification process will take time and will </a:t>
            </a:r>
            <a:br>
              <a:rPr lang="en-US" sz="2000" b="0"/>
            </a:br>
            <a:r>
              <a:rPr lang="en-US" sz="2000" b="0"/>
              <a:t>be implementing a phased approach to recertify institutions.</a:t>
            </a:r>
          </a:p>
          <a:p>
            <a:pPr lvl="0" algn="ctr"/>
            <a:endParaRPr lang="en-US" sz="2000" b="0"/>
          </a:p>
          <a:p>
            <a:pPr lvl="0" algn="ctr"/>
            <a:r>
              <a:rPr lang="en-US" sz="2000">
                <a:solidFill>
                  <a:schemeClr val="bg2"/>
                </a:solidFill>
              </a:rPr>
              <a:t>WE WILL BE PROVIDING </a:t>
            </a:r>
            <a:r>
              <a:rPr lang="en-US" sz="2000" b="0"/>
              <a:t>more information on the planned </a:t>
            </a:r>
            <a:br>
              <a:rPr lang="en-US" sz="2000" b="0"/>
            </a:br>
            <a:r>
              <a:rPr lang="en-US" sz="2000" b="0"/>
              <a:t>recertification process over the next few months.</a:t>
            </a:r>
          </a:p>
          <a:p>
            <a:pPr lvl="0" algn="ctr"/>
            <a:endParaRPr lang="en-US" sz="2000" b="0"/>
          </a:p>
          <a:p>
            <a:pPr lvl="0" algn="ctr"/>
            <a:r>
              <a:rPr lang="en-US" sz="2000" b="0"/>
              <a:t>In the meantime, </a:t>
            </a:r>
            <a:r>
              <a:rPr lang="en-US" sz="2000">
                <a:solidFill>
                  <a:schemeClr val="bg2"/>
                </a:solidFill>
              </a:rPr>
              <a:t>WE INVITE </a:t>
            </a:r>
            <a:r>
              <a:rPr lang="en-US" sz="2000" b="0"/>
              <a:t>stakeholders to continue to join upcoming discussions to help us develop a plan that best meets your needs.</a:t>
            </a:r>
          </a:p>
        </p:txBody>
      </p:sp>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p:txBody>
          <a:bodyPr/>
          <a:lstStyle/>
          <a:p>
            <a:r>
              <a:rPr lang="en-US" sz="2000"/>
              <a:t>FAQ #7: What is the deadline for schools to recertify?</a:t>
            </a:r>
          </a:p>
        </p:txBody>
      </p:sp>
      <p:sp>
        <p:nvSpPr>
          <p:cNvPr id="2" name="Rectangle 1">
            <a:extLst>
              <a:ext uri="{FF2B5EF4-FFF2-40B4-BE49-F238E27FC236}">
                <a16:creationId xmlns:a16="http://schemas.microsoft.com/office/drawing/2014/main" id="{B85F9DC9-2683-4653-8048-CAA4224AAD05}"/>
              </a:ext>
            </a:extLst>
          </p:cNvPr>
          <p:cNvSpPr/>
          <p:nvPr/>
        </p:nvSpPr>
        <p:spPr>
          <a:xfrm>
            <a:off x="394155" y="5554292"/>
            <a:ext cx="8391250" cy="646331"/>
          </a:xfrm>
          <a:prstGeom prst="rect">
            <a:avLst/>
          </a:prstGeom>
        </p:spPr>
        <p:txBody>
          <a:bodyPr wrap="square">
            <a:spAutoFit/>
          </a:bodyPr>
          <a:lstStyle/>
          <a:p>
            <a:pPr lvl="0" algn="ctr"/>
            <a:r>
              <a:rPr lang="en-US" i="1"/>
              <a:t>Please send any recommended approaches to </a:t>
            </a:r>
            <a:br>
              <a:rPr lang="en-US" i="1"/>
            </a:br>
            <a:r>
              <a:rPr lang="en-US" i="1" u="sng">
                <a:hlinkClick r:id="rId3"/>
              </a:rPr>
              <a:t>FOREVERGIBILL.VBAVACO@va.gov</a:t>
            </a:r>
            <a:r>
              <a:rPr lang="en-US" i="1"/>
              <a:t> to help determine the best way forward.</a:t>
            </a:r>
          </a:p>
        </p:txBody>
      </p:sp>
      <p:cxnSp>
        <p:nvCxnSpPr>
          <p:cNvPr id="8" name="Straight Connector 7">
            <a:extLst>
              <a:ext uri="{FF2B5EF4-FFF2-40B4-BE49-F238E27FC236}">
                <a16:creationId xmlns:a16="http://schemas.microsoft.com/office/drawing/2014/main" id="{51CB8205-BA06-4855-AF5A-9ED7425DC133}"/>
              </a:ext>
            </a:extLst>
          </p:cNvPr>
          <p:cNvCxnSpPr>
            <a:cxnSpLocks/>
          </p:cNvCxnSpPr>
          <p:nvPr/>
        </p:nvCxnSpPr>
        <p:spPr>
          <a:xfrm flipH="1">
            <a:off x="2672079" y="2602241"/>
            <a:ext cx="3495041" cy="0"/>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FA78372-0506-40C4-9368-DC5C1EBDCA33}"/>
              </a:ext>
            </a:extLst>
          </p:cNvPr>
          <p:cNvCxnSpPr>
            <a:cxnSpLocks/>
          </p:cNvCxnSpPr>
          <p:nvPr/>
        </p:nvCxnSpPr>
        <p:spPr>
          <a:xfrm flipH="1">
            <a:off x="2672079" y="3618241"/>
            <a:ext cx="3495041" cy="0"/>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6966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7010400" y="6553200"/>
            <a:ext cx="2133600" cy="304800"/>
          </a:xfrm>
        </p:spPr>
        <p:txBody>
          <a:bodyPr/>
          <a:lstStyle/>
          <a:p>
            <a:pPr>
              <a:defRPr/>
            </a:pPr>
            <a:fld id="{B5D49A97-9B22-D549-B192-48BA620B0C07}" type="slidenum">
              <a:rPr lang="en-US" smtClean="0">
                <a:solidFill>
                  <a:prstClr val="white"/>
                </a:solidFill>
                <a:latin typeface="Calibri"/>
              </a:rPr>
              <a:pPr>
                <a:defRPr/>
              </a:pPr>
              <a:t>13</a:t>
            </a:fld>
            <a:endParaRPr lang="en-US">
              <a:solidFill>
                <a:prstClr val="white"/>
              </a:solidFill>
              <a:latin typeface="Calibri"/>
            </a:endParaRPr>
          </a:p>
        </p:txBody>
      </p:sp>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p:txBody>
          <a:bodyPr/>
          <a:lstStyle/>
          <a:p>
            <a:r>
              <a:rPr lang="en-US" sz="2000"/>
              <a:t>FAQ #8: How is off campus training impacted?</a:t>
            </a:r>
          </a:p>
        </p:txBody>
      </p:sp>
      <p:pic>
        <p:nvPicPr>
          <p:cNvPr id="5" name="Picture 8">
            <a:extLst>
              <a:ext uri="{FF2B5EF4-FFF2-40B4-BE49-F238E27FC236}">
                <a16:creationId xmlns:a16="http://schemas.microsoft.com/office/drawing/2014/main" id="{D8152D2F-868D-47A2-BC5D-6FE9F34BFE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538" y="2239412"/>
            <a:ext cx="508871" cy="5681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a:extLst>
              <a:ext uri="{FF2B5EF4-FFF2-40B4-BE49-F238E27FC236}">
                <a16:creationId xmlns:a16="http://schemas.microsoft.com/office/drawing/2014/main" id="{EF0E1262-61A7-4C2F-A971-F2112BD4C43E}"/>
              </a:ext>
            </a:extLst>
          </p:cNvPr>
          <p:cNvSpPr/>
          <p:nvPr/>
        </p:nvSpPr>
        <p:spPr>
          <a:xfrm>
            <a:off x="4077522" y="2034510"/>
            <a:ext cx="964905" cy="977930"/>
          </a:xfrm>
          <a:prstGeom prst="ellipse">
            <a:avLst/>
          </a:prstGeom>
          <a:noFill/>
          <a:ln w="76200" cap="flat" cmpd="sng" algn="ctr">
            <a:solidFill>
              <a:schemeClr val="bg2"/>
            </a:solidFill>
            <a:prstDash val="solid"/>
            <a:miter lim="800000"/>
          </a:ln>
          <a:effectLst/>
        </p:spPr>
        <p:txBody>
          <a:bodyPr rtlCol="0" anchor="ctr"/>
          <a:lstStyle/>
          <a:p>
            <a:pPr algn="ctr"/>
            <a:endParaRPr lang="en-US" sz="1350" kern="0">
              <a:solidFill>
                <a:prstClr val="white"/>
              </a:solidFill>
              <a:latin typeface="+mj-lt"/>
            </a:endParaRPr>
          </a:p>
        </p:txBody>
      </p:sp>
      <p:sp>
        <p:nvSpPr>
          <p:cNvPr id="7" name="TextBox 6">
            <a:extLst>
              <a:ext uri="{FF2B5EF4-FFF2-40B4-BE49-F238E27FC236}">
                <a16:creationId xmlns:a16="http://schemas.microsoft.com/office/drawing/2014/main" id="{44CE1498-2247-4E74-992E-D18867BC5224}"/>
              </a:ext>
            </a:extLst>
          </p:cNvPr>
          <p:cNvSpPr txBox="1"/>
          <p:nvPr/>
        </p:nvSpPr>
        <p:spPr>
          <a:xfrm>
            <a:off x="781646" y="3273793"/>
            <a:ext cx="7696199" cy="1631216"/>
          </a:xfrm>
          <a:prstGeom prst="rect">
            <a:avLst/>
          </a:prstGeom>
          <a:noFill/>
        </p:spPr>
        <p:txBody>
          <a:bodyPr wrap="square" rtlCol="0">
            <a:spAutoFit/>
          </a:bodyPr>
          <a:lstStyle/>
          <a:p>
            <a:pPr lvl="0" algn="ctr"/>
            <a:r>
              <a:rPr lang="en-US" sz="2000"/>
              <a:t>Off-campus training MHA (including internships, practicums, externships, clinical rotations, and residencies) will be paid </a:t>
            </a:r>
            <a:r>
              <a:rPr lang="en-US" sz="2000" b="1"/>
              <a:t>based </a:t>
            </a:r>
            <a:br>
              <a:rPr lang="en-US" sz="2000" b="1"/>
            </a:br>
            <a:r>
              <a:rPr lang="en-US" sz="2000" b="1"/>
              <a:t>on the location of the campus where the student is enrolled</a:t>
            </a:r>
            <a:r>
              <a:rPr lang="en-US" sz="2000"/>
              <a:t>, as long </a:t>
            </a:r>
            <a:br>
              <a:rPr lang="en-US" sz="2000"/>
            </a:br>
            <a:r>
              <a:rPr lang="en-US" sz="2000"/>
              <a:t>as the “off-campus training site” does not meet the campus definition requirements. </a:t>
            </a:r>
          </a:p>
        </p:txBody>
      </p:sp>
    </p:spTree>
    <p:extLst>
      <p:ext uri="{BB962C8B-B14F-4D97-AF65-F5344CB8AC3E}">
        <p14:creationId xmlns:p14="http://schemas.microsoft.com/office/powerpoint/2010/main" val="78890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a:xfrm>
            <a:off x="889000" y="101907"/>
            <a:ext cx="8255000" cy="685800"/>
          </a:xfrm>
        </p:spPr>
        <p:txBody>
          <a:bodyPr/>
          <a:lstStyle/>
          <a:p>
            <a:r>
              <a:rPr lang="en-US" sz="1700"/>
              <a:t>FAQ #9: What should students expect in terms of receiving information on overpayments or underpayments due to the December 1, 2019 implementation of Sections 107 and 501?</a:t>
            </a:r>
          </a:p>
        </p:txBody>
      </p:sp>
      <p:cxnSp>
        <p:nvCxnSpPr>
          <p:cNvPr id="5" name="Straight Connector 4">
            <a:extLst>
              <a:ext uri="{FF2B5EF4-FFF2-40B4-BE49-F238E27FC236}">
                <a16:creationId xmlns:a16="http://schemas.microsoft.com/office/drawing/2014/main" id="{A7856DFD-C090-4335-99B8-9D94474462EF}"/>
              </a:ext>
            </a:extLst>
          </p:cNvPr>
          <p:cNvCxnSpPr>
            <a:cxnSpLocks/>
          </p:cNvCxnSpPr>
          <p:nvPr/>
        </p:nvCxnSpPr>
        <p:spPr>
          <a:xfrm>
            <a:off x="551463" y="1810803"/>
            <a:ext cx="0" cy="4032000"/>
          </a:xfrm>
          <a:prstGeom prst="line">
            <a:avLst/>
          </a:prstGeom>
          <a:ln w="9525">
            <a:solidFill>
              <a:srgbClr val="41647F"/>
            </a:solidFill>
            <a:prstDash val="dot"/>
            <a:headEnd type="none" w="med" len="med"/>
            <a:tailEnd type="oval" w="med" len="med"/>
          </a:ln>
          <a:effectLst/>
        </p:spPr>
        <p:style>
          <a:lnRef idx="2">
            <a:schemeClr val="accent1"/>
          </a:lnRef>
          <a:fillRef idx="0">
            <a:schemeClr val="accent1"/>
          </a:fillRef>
          <a:effectRef idx="1">
            <a:schemeClr val="accent1"/>
          </a:effectRef>
          <a:fontRef idx="minor">
            <a:schemeClr val="tx1"/>
          </a:fontRef>
        </p:style>
      </p:cxnSp>
      <p:sp>
        <p:nvSpPr>
          <p:cNvPr id="6" name="Text Placeholder 2">
            <a:extLst>
              <a:ext uri="{FF2B5EF4-FFF2-40B4-BE49-F238E27FC236}">
                <a16:creationId xmlns:a16="http://schemas.microsoft.com/office/drawing/2014/main" id="{4AFD7890-8821-4146-AEE9-6F0CADAF1FF6}"/>
              </a:ext>
            </a:extLst>
          </p:cNvPr>
          <p:cNvSpPr txBox="1">
            <a:spLocks/>
          </p:cNvSpPr>
          <p:nvPr/>
        </p:nvSpPr>
        <p:spPr>
          <a:xfrm>
            <a:off x="551463" y="1314548"/>
            <a:ext cx="3614784" cy="369332"/>
          </a:xfrm>
          <a:prstGeom prst="rect">
            <a:avLst/>
          </a:prstGeom>
        </p:spPr>
        <p:txBody>
          <a:bodyPr wrap="square" lIns="0" tIns="0" rIns="0" bIns="0" anchor="b">
            <a:spAutoFit/>
          </a:bodyPr>
          <a:lstStyle>
            <a:lvl1pPr marL="0" indent="0" algn="l" rtl="0" eaLnBrk="1" fontAlgn="base" hangingPunct="1">
              <a:spcBef>
                <a:spcPts val="800"/>
              </a:spcBef>
              <a:spcAft>
                <a:spcPct val="0"/>
              </a:spcAft>
              <a:buFont typeface="Arial" pitchFamily="34" charset="0"/>
              <a:buNone/>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spcBef>
                <a:spcPts val="800"/>
              </a:spcBef>
              <a:spcAft>
                <a:spcPct val="0"/>
              </a:spcAft>
              <a:buFont typeface="Arial" pitchFamily="34" charset="0"/>
              <a:buChar char="‒"/>
              <a:tabLst/>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pPr>
            <a:r>
              <a:rPr lang="en-US" sz="2400" b="1">
                <a:solidFill>
                  <a:schemeClr val="bg2"/>
                </a:solidFill>
                <a:latin typeface="+mj-lt"/>
                <a:ea typeface="Roboto Medium" panose="02000000000000000000" pitchFamily="2" charset="0"/>
              </a:rPr>
              <a:t>FOR SECTION 107</a:t>
            </a:r>
          </a:p>
        </p:txBody>
      </p:sp>
      <p:cxnSp>
        <p:nvCxnSpPr>
          <p:cNvPr id="7" name="Straight Connector 6">
            <a:extLst>
              <a:ext uri="{FF2B5EF4-FFF2-40B4-BE49-F238E27FC236}">
                <a16:creationId xmlns:a16="http://schemas.microsoft.com/office/drawing/2014/main" id="{172B1174-2698-4675-A309-9581AB9B455C}"/>
              </a:ext>
            </a:extLst>
          </p:cNvPr>
          <p:cNvCxnSpPr>
            <a:cxnSpLocks/>
          </p:cNvCxnSpPr>
          <p:nvPr/>
        </p:nvCxnSpPr>
        <p:spPr>
          <a:xfrm flipV="1">
            <a:off x="308474" y="1775479"/>
            <a:ext cx="4029846" cy="9760"/>
          </a:xfrm>
          <a:prstGeom prst="line">
            <a:avLst/>
          </a:prstGeom>
          <a:ln w="19050">
            <a:solidFill>
              <a:srgbClr val="41647F"/>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Content Placeholder 9">
            <a:extLst>
              <a:ext uri="{FF2B5EF4-FFF2-40B4-BE49-F238E27FC236}">
                <a16:creationId xmlns:a16="http://schemas.microsoft.com/office/drawing/2014/main" id="{A31423AF-2A92-41B0-85D6-94DBBE6837EA}"/>
              </a:ext>
            </a:extLst>
          </p:cNvPr>
          <p:cNvSpPr txBox="1">
            <a:spLocks/>
          </p:cNvSpPr>
          <p:nvPr/>
        </p:nvSpPr>
        <p:spPr>
          <a:xfrm>
            <a:off x="5007308" y="1904012"/>
            <a:ext cx="3775841" cy="3994290"/>
          </a:xfrm>
          <a:prstGeom prst="rect">
            <a:avLst/>
          </a:prstGeom>
        </p:spPr>
        <p:txBody>
          <a:bodyPr lIns="179984" tIns="0" rIns="0" bIns="0" numCol="1" spcCol="287976"/>
          <a:lstStyle>
            <a:lvl1pPr marL="0" indent="0" algn="l" rtl="0" eaLnBrk="1" fontAlgn="base" hangingPunct="1">
              <a:lnSpc>
                <a:spcPct val="110000"/>
              </a:lnSpc>
              <a:spcBef>
                <a:spcPts val="800"/>
              </a:spcBef>
              <a:spcAft>
                <a:spcPct val="0"/>
              </a:spcAft>
              <a:buFont typeface="Arial" pitchFamily="34" charset="0"/>
              <a:buNone/>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lnSpc>
                <a:spcPct val="110000"/>
              </a:lnSpc>
              <a:spcBef>
                <a:spcPts val="800"/>
              </a:spcBef>
              <a:spcAft>
                <a:spcPct val="0"/>
              </a:spcAft>
              <a:buFont typeface="Arial" pitchFamily="34" charset="0"/>
              <a:buChar char="‒"/>
              <a:tabLst/>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lvl="0">
              <a:lnSpc>
                <a:spcPct val="100000"/>
              </a:lnSpc>
              <a:spcBef>
                <a:spcPts val="0"/>
              </a:spcBef>
            </a:pPr>
            <a:r>
              <a:rPr lang="en-US" sz="1700">
                <a:solidFill>
                  <a:schemeClr val="tx1"/>
                </a:solidFill>
                <a:latin typeface="+mj-lt"/>
              </a:rPr>
              <a:t>VA will notify students who had a change in their rate, as well as students who did not have a change in their rate.</a:t>
            </a:r>
          </a:p>
          <a:p>
            <a:pPr marL="285750" lvl="0" indent="-285750">
              <a:lnSpc>
                <a:spcPct val="100000"/>
              </a:lnSpc>
              <a:spcBef>
                <a:spcPts val="0"/>
              </a:spcBef>
              <a:buFont typeface="Arial" panose="020B0604020202020204" pitchFamily="34" charset="0"/>
              <a:buChar char="•"/>
            </a:pPr>
            <a:r>
              <a:rPr lang="en-US" sz="1700">
                <a:solidFill>
                  <a:schemeClr val="tx1"/>
                </a:solidFill>
                <a:latin typeface="+mj-lt"/>
              </a:rPr>
              <a:t>For students who were underpaid, we will notify students via letter if they are going to receive a payment and when to expect the payment after December 1. </a:t>
            </a:r>
          </a:p>
          <a:p>
            <a:pPr marL="285750" lvl="0" indent="-285750">
              <a:lnSpc>
                <a:spcPct val="100000"/>
              </a:lnSpc>
              <a:spcBef>
                <a:spcPts val="0"/>
              </a:spcBef>
              <a:buFont typeface="Arial" panose="020B0604020202020204" pitchFamily="34" charset="0"/>
              <a:buChar char="•"/>
            </a:pPr>
            <a:r>
              <a:rPr lang="en-US" sz="1700">
                <a:solidFill>
                  <a:schemeClr val="tx1"/>
                </a:solidFill>
                <a:latin typeface="+mj-lt"/>
              </a:rPr>
              <a:t>For students who were overpaid, </a:t>
            </a:r>
            <a:br>
              <a:rPr lang="en-US" sz="1700">
                <a:solidFill>
                  <a:schemeClr val="tx1"/>
                </a:solidFill>
                <a:latin typeface="+mj-lt"/>
              </a:rPr>
            </a:br>
            <a:r>
              <a:rPr lang="en-US" sz="1700">
                <a:solidFill>
                  <a:schemeClr val="tx1"/>
                </a:solidFill>
                <a:latin typeface="+mj-lt"/>
              </a:rPr>
              <a:t>VA will send the student a letter with information on the process VA will take to waive the debt. We will also include the old rate and the new rate, so the student knows what rate they should expect for the future.  </a:t>
            </a:r>
          </a:p>
        </p:txBody>
      </p:sp>
      <p:cxnSp>
        <p:nvCxnSpPr>
          <p:cNvPr id="9" name="Straight Connector 8">
            <a:extLst>
              <a:ext uri="{FF2B5EF4-FFF2-40B4-BE49-F238E27FC236}">
                <a16:creationId xmlns:a16="http://schemas.microsoft.com/office/drawing/2014/main" id="{FE06CB2D-B297-4724-8DCB-307590B9684A}"/>
              </a:ext>
            </a:extLst>
          </p:cNvPr>
          <p:cNvCxnSpPr>
            <a:cxnSpLocks/>
          </p:cNvCxnSpPr>
          <p:nvPr/>
        </p:nvCxnSpPr>
        <p:spPr>
          <a:xfrm>
            <a:off x="4906429" y="1775479"/>
            <a:ext cx="0" cy="4032000"/>
          </a:xfrm>
          <a:prstGeom prst="line">
            <a:avLst/>
          </a:prstGeom>
          <a:ln w="9525">
            <a:solidFill>
              <a:srgbClr val="41647F"/>
            </a:solidFill>
            <a:prstDash val="dot"/>
            <a:headEnd type="none" w="med" len="med"/>
            <a:tailEnd type="oval"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5CE1A375-3E08-4D87-84D8-BB1184E11110}"/>
              </a:ext>
            </a:extLst>
          </p:cNvPr>
          <p:cNvSpPr txBox="1">
            <a:spLocks/>
          </p:cNvSpPr>
          <p:nvPr/>
        </p:nvSpPr>
        <p:spPr>
          <a:xfrm>
            <a:off x="4906429" y="1314548"/>
            <a:ext cx="3614784" cy="369332"/>
          </a:xfrm>
          <a:prstGeom prst="rect">
            <a:avLst/>
          </a:prstGeom>
        </p:spPr>
        <p:txBody>
          <a:bodyPr wrap="square" lIns="0" tIns="0" rIns="0" bIns="0" anchor="b">
            <a:spAutoFit/>
          </a:bodyPr>
          <a:lstStyle>
            <a:lvl1pPr marL="0" indent="0" algn="l" rtl="0" eaLnBrk="1" fontAlgn="base" hangingPunct="1">
              <a:spcBef>
                <a:spcPts val="800"/>
              </a:spcBef>
              <a:spcAft>
                <a:spcPct val="0"/>
              </a:spcAft>
              <a:buFont typeface="Arial" pitchFamily="34" charset="0"/>
              <a:buNone/>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spcBef>
                <a:spcPts val="800"/>
              </a:spcBef>
              <a:spcAft>
                <a:spcPct val="0"/>
              </a:spcAft>
              <a:buFont typeface="Arial" pitchFamily="34" charset="0"/>
              <a:buChar char="‒"/>
              <a:tabLst/>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pPr>
            <a:r>
              <a:rPr lang="en-US" sz="2400" b="1">
                <a:solidFill>
                  <a:schemeClr val="bg2"/>
                </a:solidFill>
                <a:latin typeface="+mj-lt"/>
                <a:ea typeface="Roboto Medium" panose="02000000000000000000" pitchFamily="2" charset="0"/>
              </a:rPr>
              <a:t>FOR SECTION 501</a:t>
            </a:r>
          </a:p>
        </p:txBody>
      </p:sp>
      <p:sp>
        <p:nvSpPr>
          <p:cNvPr id="11" name="Content Placeholder 9">
            <a:extLst>
              <a:ext uri="{FF2B5EF4-FFF2-40B4-BE49-F238E27FC236}">
                <a16:creationId xmlns:a16="http://schemas.microsoft.com/office/drawing/2014/main" id="{501EEE84-AFD3-4080-B349-A69353C8102F}"/>
              </a:ext>
            </a:extLst>
          </p:cNvPr>
          <p:cNvSpPr txBox="1">
            <a:spLocks/>
          </p:cNvSpPr>
          <p:nvPr/>
        </p:nvSpPr>
        <p:spPr>
          <a:xfrm>
            <a:off x="607779" y="1955007"/>
            <a:ext cx="3674225" cy="3588445"/>
          </a:xfrm>
          <a:prstGeom prst="rect">
            <a:avLst/>
          </a:prstGeom>
        </p:spPr>
        <p:txBody>
          <a:bodyPr lIns="179984" tIns="0" rIns="0" bIns="0" numCol="1" spcCol="287976"/>
          <a:lstStyle>
            <a:lvl1pPr marL="0" indent="0" algn="l" rtl="0" eaLnBrk="1" fontAlgn="base" hangingPunct="1">
              <a:lnSpc>
                <a:spcPct val="110000"/>
              </a:lnSpc>
              <a:spcBef>
                <a:spcPts val="800"/>
              </a:spcBef>
              <a:spcAft>
                <a:spcPct val="0"/>
              </a:spcAft>
              <a:buFont typeface="Arial" pitchFamily="34" charset="0"/>
              <a:buNone/>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lnSpc>
                <a:spcPct val="110000"/>
              </a:lnSpc>
              <a:spcBef>
                <a:spcPts val="800"/>
              </a:spcBef>
              <a:spcAft>
                <a:spcPct val="0"/>
              </a:spcAft>
              <a:buFont typeface="Arial" pitchFamily="34" charset="0"/>
              <a:buChar char="‒"/>
              <a:tabLst/>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lvl="0">
              <a:lnSpc>
                <a:spcPct val="100000"/>
              </a:lnSpc>
              <a:spcBef>
                <a:spcPts val="0"/>
              </a:spcBef>
            </a:pPr>
            <a:r>
              <a:rPr lang="en-US" sz="1700">
                <a:solidFill>
                  <a:schemeClr val="tx1"/>
                </a:solidFill>
                <a:latin typeface="+mj-lt"/>
              </a:rPr>
              <a:t>VA is using focus groups to gather additional information from schools and other stakeholders on how </a:t>
            </a:r>
            <a:br>
              <a:rPr lang="en-US" sz="1700">
                <a:solidFill>
                  <a:schemeClr val="tx1"/>
                </a:solidFill>
                <a:latin typeface="+mj-lt"/>
              </a:rPr>
            </a:br>
            <a:r>
              <a:rPr lang="en-US" sz="1700">
                <a:solidFill>
                  <a:schemeClr val="tx1"/>
                </a:solidFill>
                <a:latin typeface="+mj-lt"/>
              </a:rPr>
              <a:t>to best address affected terms (between August 1, 2018 and December 1, 2019). We will be </a:t>
            </a:r>
            <a:br>
              <a:rPr lang="en-US" sz="1700">
                <a:solidFill>
                  <a:schemeClr val="tx1"/>
                </a:solidFill>
                <a:latin typeface="+mj-lt"/>
              </a:rPr>
            </a:br>
            <a:r>
              <a:rPr lang="en-US" sz="1700">
                <a:solidFill>
                  <a:schemeClr val="tx1"/>
                </a:solidFill>
                <a:latin typeface="+mj-lt"/>
              </a:rPr>
              <a:t>looking for your input to develop </a:t>
            </a:r>
            <a:br>
              <a:rPr lang="en-US" sz="1700">
                <a:solidFill>
                  <a:schemeClr val="tx1"/>
                </a:solidFill>
                <a:latin typeface="+mj-lt"/>
              </a:rPr>
            </a:br>
            <a:r>
              <a:rPr lang="en-US" sz="1700">
                <a:solidFill>
                  <a:schemeClr val="tx1"/>
                </a:solidFill>
                <a:latin typeface="+mj-lt"/>
              </a:rPr>
              <a:t>an orderly and efficient plan and </a:t>
            </a:r>
            <a:br>
              <a:rPr lang="en-US" sz="1700">
                <a:solidFill>
                  <a:schemeClr val="tx1"/>
                </a:solidFill>
                <a:latin typeface="+mj-lt"/>
              </a:rPr>
            </a:br>
            <a:r>
              <a:rPr lang="en-US" sz="1700">
                <a:solidFill>
                  <a:schemeClr val="tx1"/>
                </a:solidFill>
                <a:latin typeface="+mj-lt"/>
              </a:rPr>
              <a:t>expect to share late Summer 2019.  </a:t>
            </a:r>
          </a:p>
        </p:txBody>
      </p:sp>
      <p:cxnSp>
        <p:nvCxnSpPr>
          <p:cNvPr id="15" name="Straight Connector 14">
            <a:extLst>
              <a:ext uri="{FF2B5EF4-FFF2-40B4-BE49-F238E27FC236}">
                <a16:creationId xmlns:a16="http://schemas.microsoft.com/office/drawing/2014/main" id="{7B2BFCF1-58AF-46BF-8CC2-1228BFE82534}"/>
              </a:ext>
            </a:extLst>
          </p:cNvPr>
          <p:cNvCxnSpPr>
            <a:cxnSpLocks/>
          </p:cNvCxnSpPr>
          <p:nvPr/>
        </p:nvCxnSpPr>
        <p:spPr>
          <a:xfrm>
            <a:off x="4166247" y="1775479"/>
            <a:ext cx="4527039" cy="0"/>
          </a:xfrm>
          <a:prstGeom prst="line">
            <a:avLst/>
          </a:prstGeom>
          <a:ln w="19050">
            <a:solidFill>
              <a:srgbClr val="41647F"/>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Slide Number Placeholder 1">
            <a:extLst>
              <a:ext uri="{FF2B5EF4-FFF2-40B4-BE49-F238E27FC236}">
                <a16:creationId xmlns:a16="http://schemas.microsoft.com/office/drawing/2014/main" id="{43FCDACC-1BE4-435C-9FEC-AAD5600992CC}"/>
              </a:ext>
            </a:extLst>
          </p:cNvPr>
          <p:cNvSpPr>
            <a:spLocks noGrp="1"/>
          </p:cNvSpPr>
          <p:nvPr>
            <p:ph type="sldNum" sz="quarter" idx="12"/>
          </p:nvPr>
        </p:nvSpPr>
        <p:spPr>
          <a:xfrm>
            <a:off x="7010400" y="6553200"/>
            <a:ext cx="2133600" cy="304800"/>
          </a:xfrm>
        </p:spPr>
        <p:txBody>
          <a:bodyPr/>
          <a:lstStyle/>
          <a:p>
            <a:pPr>
              <a:defRPr/>
            </a:pPr>
            <a:fld id="{3CB68590-EDB1-A04A-B20D-709416CFE8EF}" type="slidenum">
              <a:rPr lang="en-US" smtClean="0">
                <a:solidFill>
                  <a:prstClr val="white"/>
                </a:solidFill>
                <a:latin typeface="Calibri"/>
              </a:rPr>
              <a:pPr>
                <a:defRPr/>
              </a:pPr>
              <a:t>14</a:t>
            </a:fld>
            <a:endParaRPr lang="en-US">
              <a:solidFill>
                <a:prstClr val="white"/>
              </a:solidFill>
              <a:latin typeface="Calibri"/>
            </a:endParaRPr>
          </a:p>
        </p:txBody>
      </p:sp>
    </p:spTree>
    <p:extLst>
      <p:ext uri="{BB962C8B-B14F-4D97-AF65-F5344CB8AC3E}">
        <p14:creationId xmlns:p14="http://schemas.microsoft.com/office/powerpoint/2010/main" val="303289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6742642" y="6172200"/>
            <a:ext cx="2133600" cy="304800"/>
          </a:xfrm>
        </p:spPr>
        <p:txBody>
          <a:bodyPr/>
          <a:lstStyle/>
          <a:p>
            <a:pPr>
              <a:defRPr/>
            </a:pPr>
            <a:fld id="{B5D49A97-9B22-D549-B192-48BA620B0C07}" type="slidenum">
              <a:rPr lang="en-US" smtClean="0">
                <a:solidFill>
                  <a:prstClr val="white"/>
                </a:solidFill>
                <a:latin typeface="Calibri"/>
              </a:rPr>
              <a:pPr>
                <a:defRPr/>
              </a:pPr>
              <a:t>15</a:t>
            </a:fld>
            <a:endParaRPr lang="en-US">
              <a:solidFill>
                <a:prstClr val="white"/>
              </a:solidFill>
              <a:latin typeface="Calibri"/>
            </a:endParaRPr>
          </a:p>
        </p:txBody>
      </p:sp>
      <p:sp>
        <p:nvSpPr>
          <p:cNvPr id="41" name="Text Placeholder 26">
            <a:extLst>
              <a:ext uri="{FF2B5EF4-FFF2-40B4-BE49-F238E27FC236}">
                <a16:creationId xmlns:a16="http://schemas.microsoft.com/office/drawing/2014/main" id="{B9BE5829-CA5B-46D7-A5FB-E6F808E95EDB}"/>
              </a:ext>
            </a:extLst>
          </p:cNvPr>
          <p:cNvSpPr txBox="1">
            <a:spLocks/>
          </p:cNvSpPr>
          <p:nvPr/>
        </p:nvSpPr>
        <p:spPr>
          <a:xfrm>
            <a:off x="394155" y="1177322"/>
            <a:ext cx="5651044" cy="398925"/>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0"/>
            <a:r>
              <a:rPr lang="en-US" sz="2000" b="0"/>
              <a:t>The best way to determine your MHA rate is to:</a:t>
            </a:r>
          </a:p>
        </p:txBody>
      </p:sp>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a:xfrm>
            <a:off x="990600" y="76200"/>
            <a:ext cx="8153400" cy="685800"/>
          </a:xfrm>
        </p:spPr>
        <p:txBody>
          <a:bodyPr/>
          <a:lstStyle/>
          <a:p>
            <a:r>
              <a:rPr lang="en-US" sz="2000"/>
              <a:t>FAQ #10: How do students find out what their new MHA payment will be?</a:t>
            </a:r>
          </a:p>
        </p:txBody>
      </p:sp>
      <p:grpSp>
        <p:nvGrpSpPr>
          <p:cNvPr id="14" name="Group 58">
            <a:extLst>
              <a:ext uri="{FF2B5EF4-FFF2-40B4-BE49-F238E27FC236}">
                <a16:creationId xmlns:a16="http://schemas.microsoft.com/office/drawing/2014/main" id="{E1AD1A9F-E432-4D0C-94CC-64EFD4B2756D}"/>
              </a:ext>
            </a:extLst>
          </p:cNvPr>
          <p:cNvGrpSpPr>
            <a:grpSpLocks noChangeAspect="1"/>
          </p:cNvGrpSpPr>
          <p:nvPr/>
        </p:nvGrpSpPr>
        <p:grpSpPr bwMode="auto">
          <a:xfrm>
            <a:off x="568435" y="3416998"/>
            <a:ext cx="500909" cy="438585"/>
            <a:chOff x="6538" y="3024"/>
            <a:chExt cx="426" cy="373"/>
          </a:xfrm>
          <a:solidFill>
            <a:schemeClr val="tx1"/>
          </a:solidFill>
        </p:grpSpPr>
        <p:sp>
          <p:nvSpPr>
            <p:cNvPr id="15" name="Freeform 59">
              <a:extLst>
                <a:ext uri="{FF2B5EF4-FFF2-40B4-BE49-F238E27FC236}">
                  <a16:creationId xmlns:a16="http://schemas.microsoft.com/office/drawing/2014/main" id="{2105BA79-5C13-4C32-A01A-69F8221A4331}"/>
                </a:ext>
              </a:extLst>
            </p:cNvPr>
            <p:cNvSpPr>
              <a:spLocks/>
            </p:cNvSpPr>
            <p:nvPr/>
          </p:nvSpPr>
          <p:spPr bwMode="auto">
            <a:xfrm>
              <a:off x="6622" y="3105"/>
              <a:ext cx="79" cy="112"/>
            </a:xfrm>
            <a:custGeom>
              <a:avLst/>
              <a:gdLst>
                <a:gd name="T0" fmla="*/ 36 w 53"/>
                <a:gd name="T1" fmla="*/ 74 h 75"/>
                <a:gd name="T2" fmla="*/ 30 w 53"/>
                <a:gd name="T3" fmla="*/ 70 h 75"/>
                <a:gd name="T4" fmla="*/ 26 w 53"/>
                <a:gd name="T5" fmla="*/ 57 h 75"/>
                <a:gd name="T6" fmla="*/ 22 w 53"/>
                <a:gd name="T7" fmla="*/ 70 h 75"/>
                <a:gd name="T8" fmla="*/ 16 w 53"/>
                <a:gd name="T9" fmla="*/ 74 h 75"/>
                <a:gd name="T10" fmla="*/ 10 w 53"/>
                <a:gd name="T11" fmla="*/ 69 h 75"/>
                <a:gd name="T12" fmla="*/ 1 w 53"/>
                <a:gd name="T13" fmla="*/ 7 h 75"/>
                <a:gd name="T14" fmla="*/ 6 w 53"/>
                <a:gd name="T15" fmla="*/ 0 h 75"/>
                <a:gd name="T16" fmla="*/ 12 w 53"/>
                <a:gd name="T17" fmla="*/ 5 h 75"/>
                <a:gd name="T18" fmla="*/ 18 w 53"/>
                <a:gd name="T19" fmla="*/ 42 h 75"/>
                <a:gd name="T20" fmla="*/ 21 w 53"/>
                <a:gd name="T21" fmla="*/ 35 h 75"/>
                <a:gd name="T22" fmla="*/ 26 w 53"/>
                <a:gd name="T23" fmla="*/ 31 h 75"/>
                <a:gd name="T24" fmla="*/ 32 w 53"/>
                <a:gd name="T25" fmla="*/ 35 h 75"/>
                <a:gd name="T26" fmla="*/ 34 w 53"/>
                <a:gd name="T27" fmla="*/ 42 h 75"/>
                <a:gd name="T28" fmla="*/ 40 w 53"/>
                <a:gd name="T29" fmla="*/ 5 h 75"/>
                <a:gd name="T30" fmla="*/ 47 w 53"/>
                <a:gd name="T31" fmla="*/ 0 h 75"/>
                <a:gd name="T32" fmla="*/ 52 w 53"/>
                <a:gd name="T33" fmla="*/ 7 h 75"/>
                <a:gd name="T34" fmla="*/ 42 w 53"/>
                <a:gd name="T35" fmla="*/ 69 h 75"/>
                <a:gd name="T36" fmla="*/ 37 w 53"/>
                <a:gd name="T37" fmla="*/ 74 h 75"/>
                <a:gd name="T38" fmla="*/ 36 w 53"/>
                <a:gd name="T3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75">
                  <a:moveTo>
                    <a:pt x="36" y="74"/>
                  </a:moveTo>
                  <a:cubicBezTo>
                    <a:pt x="34" y="74"/>
                    <a:pt x="31" y="73"/>
                    <a:pt x="30" y="70"/>
                  </a:cubicBezTo>
                  <a:cubicBezTo>
                    <a:pt x="26" y="57"/>
                    <a:pt x="26" y="57"/>
                    <a:pt x="26" y="57"/>
                  </a:cubicBezTo>
                  <a:cubicBezTo>
                    <a:pt x="22" y="70"/>
                    <a:pt x="22" y="70"/>
                    <a:pt x="22" y="70"/>
                  </a:cubicBezTo>
                  <a:cubicBezTo>
                    <a:pt x="21" y="73"/>
                    <a:pt x="19" y="75"/>
                    <a:pt x="16" y="74"/>
                  </a:cubicBezTo>
                  <a:cubicBezTo>
                    <a:pt x="13" y="74"/>
                    <a:pt x="11" y="72"/>
                    <a:pt x="10" y="69"/>
                  </a:cubicBezTo>
                  <a:cubicBezTo>
                    <a:pt x="1" y="7"/>
                    <a:pt x="1" y="7"/>
                    <a:pt x="1" y="7"/>
                  </a:cubicBezTo>
                  <a:cubicBezTo>
                    <a:pt x="0" y="4"/>
                    <a:pt x="2" y="1"/>
                    <a:pt x="6" y="0"/>
                  </a:cubicBezTo>
                  <a:cubicBezTo>
                    <a:pt x="9" y="0"/>
                    <a:pt x="12" y="2"/>
                    <a:pt x="12" y="5"/>
                  </a:cubicBezTo>
                  <a:cubicBezTo>
                    <a:pt x="18" y="42"/>
                    <a:pt x="18" y="42"/>
                    <a:pt x="18" y="42"/>
                  </a:cubicBezTo>
                  <a:cubicBezTo>
                    <a:pt x="21" y="35"/>
                    <a:pt x="21" y="35"/>
                    <a:pt x="21" y="35"/>
                  </a:cubicBezTo>
                  <a:cubicBezTo>
                    <a:pt x="21" y="33"/>
                    <a:pt x="24" y="31"/>
                    <a:pt x="26" y="31"/>
                  </a:cubicBezTo>
                  <a:cubicBezTo>
                    <a:pt x="29" y="31"/>
                    <a:pt x="31" y="33"/>
                    <a:pt x="32" y="35"/>
                  </a:cubicBezTo>
                  <a:cubicBezTo>
                    <a:pt x="34" y="42"/>
                    <a:pt x="34" y="42"/>
                    <a:pt x="34" y="42"/>
                  </a:cubicBezTo>
                  <a:cubicBezTo>
                    <a:pt x="40" y="5"/>
                    <a:pt x="40" y="5"/>
                    <a:pt x="40" y="5"/>
                  </a:cubicBezTo>
                  <a:cubicBezTo>
                    <a:pt x="41" y="2"/>
                    <a:pt x="44" y="0"/>
                    <a:pt x="47" y="0"/>
                  </a:cubicBezTo>
                  <a:cubicBezTo>
                    <a:pt x="50" y="1"/>
                    <a:pt x="53" y="4"/>
                    <a:pt x="52" y="7"/>
                  </a:cubicBezTo>
                  <a:cubicBezTo>
                    <a:pt x="42" y="69"/>
                    <a:pt x="42" y="69"/>
                    <a:pt x="42" y="69"/>
                  </a:cubicBezTo>
                  <a:cubicBezTo>
                    <a:pt x="42" y="72"/>
                    <a:pt x="39" y="74"/>
                    <a:pt x="37" y="74"/>
                  </a:cubicBezTo>
                  <a:cubicBezTo>
                    <a:pt x="37" y="74"/>
                    <a:pt x="36" y="74"/>
                    <a:pt x="36"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60">
              <a:extLst>
                <a:ext uri="{FF2B5EF4-FFF2-40B4-BE49-F238E27FC236}">
                  <a16:creationId xmlns:a16="http://schemas.microsoft.com/office/drawing/2014/main" id="{E26C8E07-4B1D-4A03-83C4-F6316BB40BC6}"/>
                </a:ext>
              </a:extLst>
            </p:cNvPr>
            <p:cNvSpPr>
              <a:spLocks/>
            </p:cNvSpPr>
            <p:nvPr/>
          </p:nvSpPr>
          <p:spPr bwMode="auto">
            <a:xfrm>
              <a:off x="6713" y="3105"/>
              <a:ext cx="76" cy="112"/>
            </a:xfrm>
            <a:custGeom>
              <a:avLst/>
              <a:gdLst>
                <a:gd name="T0" fmla="*/ 16 w 52"/>
                <a:gd name="T1" fmla="*/ 74 h 75"/>
                <a:gd name="T2" fmla="*/ 16 w 52"/>
                <a:gd name="T3" fmla="*/ 74 h 75"/>
                <a:gd name="T4" fmla="*/ 10 w 52"/>
                <a:gd name="T5" fmla="*/ 69 h 75"/>
                <a:gd name="T6" fmla="*/ 1 w 52"/>
                <a:gd name="T7" fmla="*/ 7 h 75"/>
                <a:gd name="T8" fmla="*/ 5 w 52"/>
                <a:gd name="T9" fmla="*/ 0 h 75"/>
                <a:gd name="T10" fmla="*/ 12 w 52"/>
                <a:gd name="T11" fmla="*/ 5 h 75"/>
                <a:gd name="T12" fmla="*/ 18 w 52"/>
                <a:gd name="T13" fmla="*/ 42 h 75"/>
                <a:gd name="T14" fmla="*/ 21 w 52"/>
                <a:gd name="T15" fmla="*/ 35 h 75"/>
                <a:gd name="T16" fmla="*/ 26 w 52"/>
                <a:gd name="T17" fmla="*/ 31 h 75"/>
                <a:gd name="T18" fmla="*/ 26 w 52"/>
                <a:gd name="T19" fmla="*/ 31 h 75"/>
                <a:gd name="T20" fmla="*/ 32 w 52"/>
                <a:gd name="T21" fmla="*/ 35 h 75"/>
                <a:gd name="T22" fmla="*/ 34 w 52"/>
                <a:gd name="T23" fmla="*/ 42 h 75"/>
                <a:gd name="T24" fmla="*/ 40 w 52"/>
                <a:gd name="T25" fmla="*/ 5 h 75"/>
                <a:gd name="T26" fmla="*/ 47 w 52"/>
                <a:gd name="T27" fmla="*/ 0 h 75"/>
                <a:gd name="T28" fmla="*/ 52 w 52"/>
                <a:gd name="T29" fmla="*/ 7 h 75"/>
                <a:gd name="T30" fmla="*/ 42 w 52"/>
                <a:gd name="T31" fmla="*/ 69 h 75"/>
                <a:gd name="T32" fmla="*/ 37 w 52"/>
                <a:gd name="T33" fmla="*/ 74 h 75"/>
                <a:gd name="T34" fmla="*/ 30 w 52"/>
                <a:gd name="T35" fmla="*/ 70 h 75"/>
                <a:gd name="T36" fmla="*/ 26 w 52"/>
                <a:gd name="T37" fmla="*/ 57 h 75"/>
                <a:gd name="T38" fmla="*/ 22 w 52"/>
                <a:gd name="T39" fmla="*/ 70 h 75"/>
                <a:gd name="T40" fmla="*/ 16 w 52"/>
                <a:gd name="T41"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75">
                  <a:moveTo>
                    <a:pt x="16" y="74"/>
                  </a:moveTo>
                  <a:cubicBezTo>
                    <a:pt x="16" y="74"/>
                    <a:pt x="16" y="74"/>
                    <a:pt x="16" y="74"/>
                  </a:cubicBezTo>
                  <a:cubicBezTo>
                    <a:pt x="13" y="74"/>
                    <a:pt x="11" y="72"/>
                    <a:pt x="10" y="69"/>
                  </a:cubicBezTo>
                  <a:cubicBezTo>
                    <a:pt x="1" y="7"/>
                    <a:pt x="1" y="7"/>
                    <a:pt x="1" y="7"/>
                  </a:cubicBezTo>
                  <a:cubicBezTo>
                    <a:pt x="0" y="4"/>
                    <a:pt x="2" y="1"/>
                    <a:pt x="5" y="0"/>
                  </a:cubicBezTo>
                  <a:cubicBezTo>
                    <a:pt x="9" y="0"/>
                    <a:pt x="12" y="2"/>
                    <a:pt x="12" y="5"/>
                  </a:cubicBezTo>
                  <a:cubicBezTo>
                    <a:pt x="18" y="42"/>
                    <a:pt x="18" y="42"/>
                    <a:pt x="18" y="42"/>
                  </a:cubicBezTo>
                  <a:cubicBezTo>
                    <a:pt x="21" y="35"/>
                    <a:pt x="21" y="35"/>
                    <a:pt x="21" y="35"/>
                  </a:cubicBezTo>
                  <a:cubicBezTo>
                    <a:pt x="21" y="33"/>
                    <a:pt x="24" y="31"/>
                    <a:pt x="26" y="31"/>
                  </a:cubicBezTo>
                  <a:cubicBezTo>
                    <a:pt x="26" y="31"/>
                    <a:pt x="26" y="31"/>
                    <a:pt x="26" y="31"/>
                  </a:cubicBezTo>
                  <a:cubicBezTo>
                    <a:pt x="29" y="31"/>
                    <a:pt x="31" y="33"/>
                    <a:pt x="32" y="35"/>
                  </a:cubicBezTo>
                  <a:cubicBezTo>
                    <a:pt x="34" y="42"/>
                    <a:pt x="34" y="42"/>
                    <a:pt x="34" y="42"/>
                  </a:cubicBezTo>
                  <a:cubicBezTo>
                    <a:pt x="40" y="5"/>
                    <a:pt x="40" y="5"/>
                    <a:pt x="40" y="5"/>
                  </a:cubicBezTo>
                  <a:cubicBezTo>
                    <a:pt x="41" y="2"/>
                    <a:pt x="44" y="0"/>
                    <a:pt x="47" y="0"/>
                  </a:cubicBezTo>
                  <a:cubicBezTo>
                    <a:pt x="50" y="1"/>
                    <a:pt x="52" y="4"/>
                    <a:pt x="52" y="7"/>
                  </a:cubicBezTo>
                  <a:cubicBezTo>
                    <a:pt x="42" y="69"/>
                    <a:pt x="42" y="69"/>
                    <a:pt x="42" y="69"/>
                  </a:cubicBezTo>
                  <a:cubicBezTo>
                    <a:pt x="42" y="72"/>
                    <a:pt x="39" y="74"/>
                    <a:pt x="37" y="74"/>
                  </a:cubicBezTo>
                  <a:cubicBezTo>
                    <a:pt x="34" y="75"/>
                    <a:pt x="31" y="73"/>
                    <a:pt x="30" y="70"/>
                  </a:cubicBezTo>
                  <a:cubicBezTo>
                    <a:pt x="26" y="57"/>
                    <a:pt x="26" y="57"/>
                    <a:pt x="26" y="57"/>
                  </a:cubicBezTo>
                  <a:cubicBezTo>
                    <a:pt x="22" y="70"/>
                    <a:pt x="22" y="70"/>
                    <a:pt x="22" y="70"/>
                  </a:cubicBezTo>
                  <a:cubicBezTo>
                    <a:pt x="21" y="73"/>
                    <a:pt x="19" y="74"/>
                    <a:pt x="16"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61">
              <a:extLst>
                <a:ext uri="{FF2B5EF4-FFF2-40B4-BE49-F238E27FC236}">
                  <a16:creationId xmlns:a16="http://schemas.microsoft.com/office/drawing/2014/main" id="{D1687AD9-084C-4EF3-9E8B-F0A3F19BA8F0}"/>
                </a:ext>
              </a:extLst>
            </p:cNvPr>
            <p:cNvSpPr>
              <a:spLocks/>
            </p:cNvSpPr>
            <p:nvPr/>
          </p:nvSpPr>
          <p:spPr bwMode="auto">
            <a:xfrm>
              <a:off x="6803" y="3105"/>
              <a:ext cx="77" cy="112"/>
            </a:xfrm>
            <a:custGeom>
              <a:avLst/>
              <a:gdLst>
                <a:gd name="T0" fmla="*/ 36 w 52"/>
                <a:gd name="T1" fmla="*/ 74 h 75"/>
                <a:gd name="T2" fmla="*/ 30 w 52"/>
                <a:gd name="T3" fmla="*/ 70 h 75"/>
                <a:gd name="T4" fmla="*/ 26 w 52"/>
                <a:gd name="T5" fmla="*/ 57 h 75"/>
                <a:gd name="T6" fmla="*/ 22 w 52"/>
                <a:gd name="T7" fmla="*/ 70 h 75"/>
                <a:gd name="T8" fmla="*/ 16 w 52"/>
                <a:gd name="T9" fmla="*/ 74 h 75"/>
                <a:gd name="T10" fmla="*/ 10 w 52"/>
                <a:gd name="T11" fmla="*/ 69 h 75"/>
                <a:gd name="T12" fmla="*/ 0 w 52"/>
                <a:gd name="T13" fmla="*/ 7 h 75"/>
                <a:gd name="T14" fmla="*/ 5 w 52"/>
                <a:gd name="T15" fmla="*/ 0 h 75"/>
                <a:gd name="T16" fmla="*/ 12 w 52"/>
                <a:gd name="T17" fmla="*/ 5 h 75"/>
                <a:gd name="T18" fmla="*/ 18 w 52"/>
                <a:gd name="T19" fmla="*/ 42 h 75"/>
                <a:gd name="T20" fmla="*/ 20 w 52"/>
                <a:gd name="T21" fmla="*/ 35 h 75"/>
                <a:gd name="T22" fmla="*/ 26 w 52"/>
                <a:gd name="T23" fmla="*/ 31 h 75"/>
                <a:gd name="T24" fmla="*/ 32 w 52"/>
                <a:gd name="T25" fmla="*/ 35 h 75"/>
                <a:gd name="T26" fmla="*/ 34 w 52"/>
                <a:gd name="T27" fmla="*/ 42 h 75"/>
                <a:gd name="T28" fmla="*/ 40 w 52"/>
                <a:gd name="T29" fmla="*/ 5 h 75"/>
                <a:gd name="T30" fmla="*/ 47 w 52"/>
                <a:gd name="T31" fmla="*/ 0 h 75"/>
                <a:gd name="T32" fmla="*/ 52 w 52"/>
                <a:gd name="T33" fmla="*/ 7 h 75"/>
                <a:gd name="T34" fmla="*/ 42 w 52"/>
                <a:gd name="T35" fmla="*/ 69 h 75"/>
                <a:gd name="T36" fmla="*/ 37 w 52"/>
                <a:gd name="T37" fmla="*/ 74 h 75"/>
                <a:gd name="T38" fmla="*/ 36 w 52"/>
                <a:gd name="T3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75">
                  <a:moveTo>
                    <a:pt x="36" y="74"/>
                  </a:moveTo>
                  <a:cubicBezTo>
                    <a:pt x="34" y="74"/>
                    <a:pt x="31" y="73"/>
                    <a:pt x="30" y="70"/>
                  </a:cubicBezTo>
                  <a:cubicBezTo>
                    <a:pt x="26" y="57"/>
                    <a:pt x="26" y="57"/>
                    <a:pt x="26" y="57"/>
                  </a:cubicBezTo>
                  <a:cubicBezTo>
                    <a:pt x="22" y="70"/>
                    <a:pt x="22" y="70"/>
                    <a:pt x="22" y="70"/>
                  </a:cubicBezTo>
                  <a:cubicBezTo>
                    <a:pt x="21" y="73"/>
                    <a:pt x="19" y="75"/>
                    <a:pt x="16" y="74"/>
                  </a:cubicBezTo>
                  <a:cubicBezTo>
                    <a:pt x="13" y="74"/>
                    <a:pt x="11" y="72"/>
                    <a:pt x="10" y="69"/>
                  </a:cubicBezTo>
                  <a:cubicBezTo>
                    <a:pt x="0" y="7"/>
                    <a:pt x="0" y="7"/>
                    <a:pt x="0" y="7"/>
                  </a:cubicBezTo>
                  <a:cubicBezTo>
                    <a:pt x="0" y="4"/>
                    <a:pt x="2" y="1"/>
                    <a:pt x="5" y="0"/>
                  </a:cubicBezTo>
                  <a:cubicBezTo>
                    <a:pt x="9" y="0"/>
                    <a:pt x="12" y="2"/>
                    <a:pt x="12" y="5"/>
                  </a:cubicBezTo>
                  <a:cubicBezTo>
                    <a:pt x="18" y="42"/>
                    <a:pt x="18" y="42"/>
                    <a:pt x="18" y="42"/>
                  </a:cubicBezTo>
                  <a:cubicBezTo>
                    <a:pt x="20" y="35"/>
                    <a:pt x="20" y="35"/>
                    <a:pt x="20" y="35"/>
                  </a:cubicBezTo>
                  <a:cubicBezTo>
                    <a:pt x="21" y="33"/>
                    <a:pt x="24" y="31"/>
                    <a:pt x="26" y="31"/>
                  </a:cubicBezTo>
                  <a:cubicBezTo>
                    <a:pt x="29" y="31"/>
                    <a:pt x="31" y="33"/>
                    <a:pt x="32" y="35"/>
                  </a:cubicBezTo>
                  <a:cubicBezTo>
                    <a:pt x="34" y="42"/>
                    <a:pt x="34" y="42"/>
                    <a:pt x="34" y="42"/>
                  </a:cubicBezTo>
                  <a:cubicBezTo>
                    <a:pt x="40" y="5"/>
                    <a:pt x="40" y="5"/>
                    <a:pt x="40" y="5"/>
                  </a:cubicBezTo>
                  <a:cubicBezTo>
                    <a:pt x="41" y="2"/>
                    <a:pt x="44" y="0"/>
                    <a:pt x="47" y="0"/>
                  </a:cubicBezTo>
                  <a:cubicBezTo>
                    <a:pt x="50" y="1"/>
                    <a:pt x="52" y="4"/>
                    <a:pt x="52" y="7"/>
                  </a:cubicBezTo>
                  <a:cubicBezTo>
                    <a:pt x="42" y="69"/>
                    <a:pt x="42" y="69"/>
                    <a:pt x="42" y="69"/>
                  </a:cubicBezTo>
                  <a:cubicBezTo>
                    <a:pt x="42" y="72"/>
                    <a:pt x="39" y="74"/>
                    <a:pt x="37" y="74"/>
                  </a:cubicBezTo>
                  <a:cubicBezTo>
                    <a:pt x="36" y="74"/>
                    <a:pt x="36" y="74"/>
                    <a:pt x="36"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62">
              <a:extLst>
                <a:ext uri="{FF2B5EF4-FFF2-40B4-BE49-F238E27FC236}">
                  <a16:creationId xmlns:a16="http://schemas.microsoft.com/office/drawing/2014/main" id="{85CA0B26-73BE-471D-AFB2-A9D45EE21BB9}"/>
                </a:ext>
              </a:extLst>
            </p:cNvPr>
            <p:cNvSpPr>
              <a:spLocks noEditPoints="1"/>
            </p:cNvSpPr>
            <p:nvPr/>
          </p:nvSpPr>
          <p:spPr bwMode="auto">
            <a:xfrm>
              <a:off x="6538" y="3024"/>
              <a:ext cx="426" cy="338"/>
            </a:xfrm>
            <a:custGeom>
              <a:avLst/>
              <a:gdLst>
                <a:gd name="T0" fmla="*/ 264 w 288"/>
                <a:gd name="T1" fmla="*/ 228 h 228"/>
                <a:gd name="T2" fmla="*/ 24 w 288"/>
                <a:gd name="T3" fmla="*/ 228 h 228"/>
                <a:gd name="T4" fmla="*/ 0 w 288"/>
                <a:gd name="T5" fmla="*/ 203 h 228"/>
                <a:gd name="T6" fmla="*/ 0 w 288"/>
                <a:gd name="T7" fmla="*/ 26 h 228"/>
                <a:gd name="T8" fmla="*/ 24 w 288"/>
                <a:gd name="T9" fmla="*/ 0 h 228"/>
                <a:gd name="T10" fmla="*/ 264 w 288"/>
                <a:gd name="T11" fmla="*/ 0 h 228"/>
                <a:gd name="T12" fmla="*/ 288 w 288"/>
                <a:gd name="T13" fmla="*/ 26 h 228"/>
                <a:gd name="T14" fmla="*/ 288 w 288"/>
                <a:gd name="T15" fmla="*/ 203 h 228"/>
                <a:gd name="T16" fmla="*/ 264 w 288"/>
                <a:gd name="T17" fmla="*/ 228 h 228"/>
                <a:gd name="T18" fmla="*/ 24 w 288"/>
                <a:gd name="T19" fmla="*/ 12 h 228"/>
                <a:gd name="T20" fmla="*/ 12 w 288"/>
                <a:gd name="T21" fmla="*/ 26 h 228"/>
                <a:gd name="T22" fmla="*/ 12 w 288"/>
                <a:gd name="T23" fmla="*/ 203 h 228"/>
                <a:gd name="T24" fmla="*/ 24 w 288"/>
                <a:gd name="T25" fmla="*/ 216 h 228"/>
                <a:gd name="T26" fmla="*/ 264 w 288"/>
                <a:gd name="T27" fmla="*/ 216 h 228"/>
                <a:gd name="T28" fmla="*/ 276 w 288"/>
                <a:gd name="T29" fmla="*/ 203 h 228"/>
                <a:gd name="T30" fmla="*/ 276 w 288"/>
                <a:gd name="T31" fmla="*/ 26 h 228"/>
                <a:gd name="T32" fmla="*/ 264 w 288"/>
                <a:gd name="T33" fmla="*/ 12 h 228"/>
                <a:gd name="T34" fmla="*/ 24 w 288"/>
                <a:gd name="T35" fmla="*/ 1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8" h="228">
                  <a:moveTo>
                    <a:pt x="264" y="228"/>
                  </a:moveTo>
                  <a:cubicBezTo>
                    <a:pt x="24" y="228"/>
                    <a:pt x="24" y="228"/>
                    <a:pt x="24" y="228"/>
                  </a:cubicBezTo>
                  <a:cubicBezTo>
                    <a:pt x="11" y="228"/>
                    <a:pt x="0" y="217"/>
                    <a:pt x="0" y="203"/>
                  </a:cubicBezTo>
                  <a:cubicBezTo>
                    <a:pt x="0" y="26"/>
                    <a:pt x="0" y="26"/>
                    <a:pt x="0" y="26"/>
                  </a:cubicBezTo>
                  <a:cubicBezTo>
                    <a:pt x="0" y="12"/>
                    <a:pt x="11" y="0"/>
                    <a:pt x="24" y="0"/>
                  </a:cubicBezTo>
                  <a:cubicBezTo>
                    <a:pt x="264" y="0"/>
                    <a:pt x="264" y="0"/>
                    <a:pt x="264" y="0"/>
                  </a:cubicBezTo>
                  <a:cubicBezTo>
                    <a:pt x="277" y="0"/>
                    <a:pt x="288" y="12"/>
                    <a:pt x="288" y="26"/>
                  </a:cubicBezTo>
                  <a:cubicBezTo>
                    <a:pt x="288" y="203"/>
                    <a:pt x="288" y="203"/>
                    <a:pt x="288" y="203"/>
                  </a:cubicBezTo>
                  <a:cubicBezTo>
                    <a:pt x="288" y="217"/>
                    <a:pt x="277" y="228"/>
                    <a:pt x="264" y="228"/>
                  </a:cubicBezTo>
                  <a:close/>
                  <a:moveTo>
                    <a:pt x="24" y="12"/>
                  </a:moveTo>
                  <a:cubicBezTo>
                    <a:pt x="18" y="12"/>
                    <a:pt x="12" y="18"/>
                    <a:pt x="12" y="26"/>
                  </a:cubicBezTo>
                  <a:cubicBezTo>
                    <a:pt x="12" y="203"/>
                    <a:pt x="12" y="203"/>
                    <a:pt x="12" y="203"/>
                  </a:cubicBezTo>
                  <a:cubicBezTo>
                    <a:pt x="12" y="211"/>
                    <a:pt x="18" y="216"/>
                    <a:pt x="24" y="216"/>
                  </a:cubicBezTo>
                  <a:cubicBezTo>
                    <a:pt x="264" y="216"/>
                    <a:pt x="264" y="216"/>
                    <a:pt x="264" y="216"/>
                  </a:cubicBezTo>
                  <a:cubicBezTo>
                    <a:pt x="271" y="216"/>
                    <a:pt x="276" y="211"/>
                    <a:pt x="276" y="203"/>
                  </a:cubicBezTo>
                  <a:cubicBezTo>
                    <a:pt x="276" y="26"/>
                    <a:pt x="276" y="26"/>
                    <a:pt x="276" y="26"/>
                  </a:cubicBezTo>
                  <a:cubicBezTo>
                    <a:pt x="276" y="18"/>
                    <a:pt x="271" y="12"/>
                    <a:pt x="264" y="12"/>
                  </a:cubicBezTo>
                  <a:lnTo>
                    <a:pt x="2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63">
              <a:extLst>
                <a:ext uri="{FF2B5EF4-FFF2-40B4-BE49-F238E27FC236}">
                  <a16:creationId xmlns:a16="http://schemas.microsoft.com/office/drawing/2014/main" id="{30BC498F-A40F-4DA2-8057-A89BF77EAFE2}"/>
                </a:ext>
              </a:extLst>
            </p:cNvPr>
            <p:cNvSpPr>
              <a:spLocks/>
            </p:cNvSpPr>
            <p:nvPr/>
          </p:nvSpPr>
          <p:spPr bwMode="auto">
            <a:xfrm>
              <a:off x="6618" y="3380"/>
              <a:ext cx="266" cy="17"/>
            </a:xfrm>
            <a:custGeom>
              <a:avLst/>
              <a:gdLst>
                <a:gd name="T0" fmla="*/ 174 w 180"/>
                <a:gd name="T1" fmla="*/ 12 h 12"/>
                <a:gd name="T2" fmla="*/ 6 w 180"/>
                <a:gd name="T3" fmla="*/ 12 h 12"/>
                <a:gd name="T4" fmla="*/ 0 w 180"/>
                <a:gd name="T5" fmla="*/ 6 h 12"/>
                <a:gd name="T6" fmla="*/ 6 w 180"/>
                <a:gd name="T7" fmla="*/ 0 h 12"/>
                <a:gd name="T8" fmla="*/ 174 w 180"/>
                <a:gd name="T9" fmla="*/ 0 h 12"/>
                <a:gd name="T10" fmla="*/ 180 w 180"/>
                <a:gd name="T11" fmla="*/ 6 h 12"/>
                <a:gd name="T12" fmla="*/ 174 w 18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80" h="12">
                  <a:moveTo>
                    <a:pt x="174" y="12"/>
                  </a:moveTo>
                  <a:cubicBezTo>
                    <a:pt x="6" y="12"/>
                    <a:pt x="6" y="12"/>
                    <a:pt x="6" y="12"/>
                  </a:cubicBezTo>
                  <a:cubicBezTo>
                    <a:pt x="3" y="12"/>
                    <a:pt x="0" y="10"/>
                    <a:pt x="0" y="6"/>
                  </a:cubicBezTo>
                  <a:cubicBezTo>
                    <a:pt x="0" y="3"/>
                    <a:pt x="3" y="0"/>
                    <a:pt x="6" y="0"/>
                  </a:cubicBezTo>
                  <a:cubicBezTo>
                    <a:pt x="174" y="0"/>
                    <a:pt x="174" y="0"/>
                    <a:pt x="174" y="0"/>
                  </a:cubicBezTo>
                  <a:cubicBezTo>
                    <a:pt x="178" y="0"/>
                    <a:pt x="180" y="3"/>
                    <a:pt x="180" y="6"/>
                  </a:cubicBezTo>
                  <a:cubicBezTo>
                    <a:pt x="180" y="10"/>
                    <a:pt x="178" y="12"/>
                    <a:pt x="17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64">
              <a:extLst>
                <a:ext uri="{FF2B5EF4-FFF2-40B4-BE49-F238E27FC236}">
                  <a16:creationId xmlns:a16="http://schemas.microsoft.com/office/drawing/2014/main" id="{D59982B4-8B56-4736-9F65-75905ADD0FF6}"/>
                </a:ext>
              </a:extLst>
            </p:cNvPr>
            <p:cNvSpPr>
              <a:spLocks/>
            </p:cNvSpPr>
            <p:nvPr/>
          </p:nvSpPr>
          <p:spPr bwMode="auto">
            <a:xfrm>
              <a:off x="6733" y="3344"/>
              <a:ext cx="18" cy="53"/>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3" y="36"/>
                    <a:pt x="0" y="34"/>
                    <a:pt x="0" y="30"/>
                  </a:cubicBezTo>
                  <a:cubicBezTo>
                    <a:pt x="0" y="6"/>
                    <a:pt x="0" y="6"/>
                    <a:pt x="0" y="6"/>
                  </a:cubicBezTo>
                  <a:cubicBezTo>
                    <a:pt x="0" y="3"/>
                    <a:pt x="3" y="0"/>
                    <a:pt x="6" y="0"/>
                  </a:cubicBezTo>
                  <a:cubicBezTo>
                    <a:pt x="10" y="0"/>
                    <a:pt x="12" y="3"/>
                    <a:pt x="12" y="6"/>
                  </a:cubicBezTo>
                  <a:cubicBezTo>
                    <a:pt x="12" y="30"/>
                    <a:pt x="12" y="30"/>
                    <a:pt x="12" y="30"/>
                  </a:cubicBezTo>
                  <a:cubicBezTo>
                    <a:pt x="12" y="34"/>
                    <a:pt x="10"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Oval 65">
              <a:extLst>
                <a:ext uri="{FF2B5EF4-FFF2-40B4-BE49-F238E27FC236}">
                  <a16:creationId xmlns:a16="http://schemas.microsoft.com/office/drawing/2014/main" id="{56D78931-16BB-45C5-A890-53A05079C729}"/>
                </a:ext>
              </a:extLst>
            </p:cNvPr>
            <p:cNvSpPr>
              <a:spLocks noChangeArrowheads="1"/>
            </p:cNvSpPr>
            <p:nvPr/>
          </p:nvSpPr>
          <p:spPr bwMode="auto">
            <a:xfrm>
              <a:off x="6733" y="3300"/>
              <a:ext cx="36" cy="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Rectangle 66">
              <a:extLst>
                <a:ext uri="{FF2B5EF4-FFF2-40B4-BE49-F238E27FC236}">
                  <a16:creationId xmlns:a16="http://schemas.microsoft.com/office/drawing/2014/main" id="{9356E38D-1122-477E-A616-B2431EA219FC}"/>
                </a:ext>
              </a:extLst>
            </p:cNvPr>
            <p:cNvSpPr>
              <a:spLocks noChangeArrowheads="1"/>
            </p:cNvSpPr>
            <p:nvPr/>
          </p:nvSpPr>
          <p:spPr bwMode="auto">
            <a:xfrm>
              <a:off x="6547" y="3273"/>
              <a:ext cx="40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23" name="Straight Connector 22">
            <a:extLst>
              <a:ext uri="{FF2B5EF4-FFF2-40B4-BE49-F238E27FC236}">
                <a16:creationId xmlns:a16="http://schemas.microsoft.com/office/drawing/2014/main" id="{8C5F6965-549B-47B5-AE5F-38653233B1E7}"/>
              </a:ext>
            </a:extLst>
          </p:cNvPr>
          <p:cNvCxnSpPr>
            <a:cxnSpLocks/>
          </p:cNvCxnSpPr>
          <p:nvPr/>
        </p:nvCxnSpPr>
        <p:spPr>
          <a:xfrm flipH="1">
            <a:off x="383574" y="2896881"/>
            <a:ext cx="8348621" cy="0"/>
          </a:xfrm>
          <a:prstGeom prst="line">
            <a:avLst/>
          </a:prstGeom>
          <a:ln w="222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182FCEA8-04D4-4533-8B79-2BA37B66E6C8}"/>
              </a:ext>
            </a:extLst>
          </p:cNvPr>
          <p:cNvSpPr/>
          <p:nvPr/>
        </p:nvSpPr>
        <p:spPr>
          <a:xfrm>
            <a:off x="1550289" y="3186696"/>
            <a:ext cx="7181906" cy="2246769"/>
          </a:xfrm>
          <a:prstGeom prst="rect">
            <a:avLst/>
          </a:prstGeom>
        </p:spPr>
        <p:txBody>
          <a:bodyPr wrap="square">
            <a:spAutoFit/>
          </a:bodyPr>
          <a:lstStyle/>
          <a:p>
            <a:pPr lvl="0"/>
            <a:r>
              <a:rPr lang="en-US" sz="2000" b="1"/>
              <a:t>Check the GI Bill Comparison Tool at </a:t>
            </a:r>
            <a:br>
              <a:rPr lang="en-US" sz="2000" b="1"/>
            </a:br>
            <a:r>
              <a:rPr lang="en-US" sz="2000" b="1" u="sng">
                <a:hlinkClick r:id="rId3"/>
              </a:rPr>
              <a:t>https://www.va.gov/gi-bill-comparison-tool/</a:t>
            </a:r>
            <a:r>
              <a:rPr lang="en-US" sz="2000" b="1"/>
              <a:t>.</a:t>
            </a:r>
            <a:br>
              <a:rPr lang="en-US" sz="2000" b="1"/>
            </a:br>
            <a:endParaRPr lang="en-US" sz="2000" b="1"/>
          </a:p>
          <a:p>
            <a:pPr marL="285750" lvl="0" indent="-285750">
              <a:buFont typeface="Arial" panose="020B0604020202020204" pitchFamily="34" charset="0"/>
              <a:buChar char="•"/>
            </a:pPr>
            <a:r>
              <a:rPr lang="en-US" sz="2000"/>
              <a:t>Tool provides MHA rates for campuses. Enter the zip code of the location where you take the majority of your classes.</a:t>
            </a:r>
          </a:p>
          <a:p>
            <a:pPr marL="285750" lvl="0" indent="-285750">
              <a:buFont typeface="Arial" panose="020B0604020202020204" pitchFamily="34" charset="0"/>
              <a:buChar char="•"/>
            </a:pPr>
            <a:r>
              <a:rPr lang="en-US" sz="2000"/>
              <a:t>If you take courses in more than one location, you will be paid the rate for the location where most of your classes are taken.</a:t>
            </a:r>
          </a:p>
        </p:txBody>
      </p:sp>
      <p:sp>
        <p:nvSpPr>
          <p:cNvPr id="26" name="Rectangle 25">
            <a:extLst>
              <a:ext uri="{FF2B5EF4-FFF2-40B4-BE49-F238E27FC236}">
                <a16:creationId xmlns:a16="http://schemas.microsoft.com/office/drawing/2014/main" id="{575D3186-281F-4323-BB0E-8E6B4913AA5A}"/>
              </a:ext>
            </a:extLst>
          </p:cNvPr>
          <p:cNvSpPr/>
          <p:nvPr/>
        </p:nvSpPr>
        <p:spPr>
          <a:xfrm>
            <a:off x="1550289" y="2012339"/>
            <a:ext cx="6536841" cy="400110"/>
          </a:xfrm>
          <a:prstGeom prst="rect">
            <a:avLst/>
          </a:prstGeom>
        </p:spPr>
        <p:txBody>
          <a:bodyPr wrap="square">
            <a:spAutoFit/>
          </a:bodyPr>
          <a:lstStyle/>
          <a:p>
            <a:pPr lvl="0"/>
            <a:r>
              <a:rPr lang="en-US" sz="2000" b="1"/>
              <a:t>Check your VBA education benefits statement.</a:t>
            </a:r>
          </a:p>
        </p:txBody>
      </p:sp>
      <p:grpSp>
        <p:nvGrpSpPr>
          <p:cNvPr id="29" name="Group 41">
            <a:extLst>
              <a:ext uri="{FF2B5EF4-FFF2-40B4-BE49-F238E27FC236}">
                <a16:creationId xmlns:a16="http://schemas.microsoft.com/office/drawing/2014/main" id="{0D709321-EC88-4AD5-9C67-A030942FBC16}"/>
              </a:ext>
            </a:extLst>
          </p:cNvPr>
          <p:cNvGrpSpPr>
            <a:grpSpLocks noChangeAspect="1"/>
          </p:cNvGrpSpPr>
          <p:nvPr/>
        </p:nvGrpSpPr>
        <p:grpSpPr bwMode="auto">
          <a:xfrm>
            <a:off x="579490" y="1993931"/>
            <a:ext cx="478947" cy="476707"/>
            <a:chOff x="6539" y="439"/>
            <a:chExt cx="428" cy="426"/>
          </a:xfrm>
          <a:solidFill>
            <a:schemeClr val="tx1"/>
          </a:solidFill>
        </p:grpSpPr>
        <p:sp>
          <p:nvSpPr>
            <p:cNvPr id="30" name="Freeform 42">
              <a:extLst>
                <a:ext uri="{FF2B5EF4-FFF2-40B4-BE49-F238E27FC236}">
                  <a16:creationId xmlns:a16="http://schemas.microsoft.com/office/drawing/2014/main" id="{DC2E2F86-13AF-4847-982F-1C810555339D}"/>
                </a:ext>
              </a:extLst>
            </p:cNvPr>
            <p:cNvSpPr>
              <a:spLocks/>
            </p:cNvSpPr>
            <p:nvPr/>
          </p:nvSpPr>
          <p:spPr bwMode="auto">
            <a:xfrm>
              <a:off x="6539" y="584"/>
              <a:ext cx="426" cy="281"/>
            </a:xfrm>
            <a:custGeom>
              <a:avLst/>
              <a:gdLst>
                <a:gd name="T0" fmla="*/ 264 w 288"/>
                <a:gd name="T1" fmla="*/ 190 h 190"/>
                <a:gd name="T2" fmla="*/ 24 w 288"/>
                <a:gd name="T3" fmla="*/ 190 h 190"/>
                <a:gd name="T4" fmla="*/ 0 w 288"/>
                <a:gd name="T5" fmla="*/ 166 h 190"/>
                <a:gd name="T6" fmla="*/ 0 w 288"/>
                <a:gd name="T7" fmla="*/ 40 h 190"/>
                <a:gd name="T8" fmla="*/ 3 w 288"/>
                <a:gd name="T9" fmla="*/ 35 h 190"/>
                <a:gd name="T10" fmla="*/ 51 w 288"/>
                <a:gd name="T11" fmla="*/ 2 h 190"/>
                <a:gd name="T12" fmla="*/ 59 w 288"/>
                <a:gd name="T13" fmla="*/ 4 h 190"/>
                <a:gd name="T14" fmla="*/ 58 w 288"/>
                <a:gd name="T15" fmla="*/ 12 h 190"/>
                <a:gd name="T16" fmla="*/ 12 w 288"/>
                <a:gd name="T17" fmla="*/ 43 h 190"/>
                <a:gd name="T18" fmla="*/ 12 w 288"/>
                <a:gd name="T19" fmla="*/ 166 h 190"/>
                <a:gd name="T20" fmla="*/ 24 w 288"/>
                <a:gd name="T21" fmla="*/ 178 h 190"/>
                <a:gd name="T22" fmla="*/ 264 w 288"/>
                <a:gd name="T23" fmla="*/ 178 h 190"/>
                <a:gd name="T24" fmla="*/ 276 w 288"/>
                <a:gd name="T25" fmla="*/ 166 h 190"/>
                <a:gd name="T26" fmla="*/ 276 w 288"/>
                <a:gd name="T27" fmla="*/ 43 h 190"/>
                <a:gd name="T28" fmla="*/ 231 w 288"/>
                <a:gd name="T29" fmla="*/ 12 h 190"/>
                <a:gd name="T30" fmla="*/ 229 w 288"/>
                <a:gd name="T31" fmla="*/ 4 h 190"/>
                <a:gd name="T32" fmla="*/ 238 w 288"/>
                <a:gd name="T33" fmla="*/ 2 h 190"/>
                <a:gd name="T34" fmla="*/ 286 w 288"/>
                <a:gd name="T35" fmla="*/ 35 h 190"/>
                <a:gd name="T36" fmla="*/ 288 w 288"/>
                <a:gd name="T37" fmla="*/ 40 h 190"/>
                <a:gd name="T38" fmla="*/ 288 w 288"/>
                <a:gd name="T39" fmla="*/ 166 h 190"/>
                <a:gd name="T40" fmla="*/ 264 w 288"/>
                <a:gd name="T4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8" h="190">
                  <a:moveTo>
                    <a:pt x="264" y="190"/>
                  </a:moveTo>
                  <a:cubicBezTo>
                    <a:pt x="24" y="190"/>
                    <a:pt x="24" y="190"/>
                    <a:pt x="24" y="190"/>
                  </a:cubicBezTo>
                  <a:cubicBezTo>
                    <a:pt x="11" y="190"/>
                    <a:pt x="0" y="179"/>
                    <a:pt x="0" y="166"/>
                  </a:cubicBezTo>
                  <a:cubicBezTo>
                    <a:pt x="0" y="40"/>
                    <a:pt x="0" y="40"/>
                    <a:pt x="0" y="40"/>
                  </a:cubicBezTo>
                  <a:cubicBezTo>
                    <a:pt x="0" y="38"/>
                    <a:pt x="1" y="36"/>
                    <a:pt x="3" y="35"/>
                  </a:cubicBezTo>
                  <a:cubicBezTo>
                    <a:pt x="51" y="2"/>
                    <a:pt x="51" y="2"/>
                    <a:pt x="51" y="2"/>
                  </a:cubicBezTo>
                  <a:cubicBezTo>
                    <a:pt x="54" y="0"/>
                    <a:pt x="58" y="1"/>
                    <a:pt x="59" y="4"/>
                  </a:cubicBezTo>
                  <a:cubicBezTo>
                    <a:pt x="61" y="7"/>
                    <a:pt x="61" y="10"/>
                    <a:pt x="58" y="12"/>
                  </a:cubicBezTo>
                  <a:cubicBezTo>
                    <a:pt x="12" y="43"/>
                    <a:pt x="12" y="43"/>
                    <a:pt x="12" y="43"/>
                  </a:cubicBezTo>
                  <a:cubicBezTo>
                    <a:pt x="12" y="166"/>
                    <a:pt x="12" y="166"/>
                    <a:pt x="12" y="166"/>
                  </a:cubicBezTo>
                  <a:cubicBezTo>
                    <a:pt x="12" y="173"/>
                    <a:pt x="18" y="178"/>
                    <a:pt x="24" y="178"/>
                  </a:cubicBezTo>
                  <a:cubicBezTo>
                    <a:pt x="264" y="178"/>
                    <a:pt x="264" y="178"/>
                    <a:pt x="264" y="178"/>
                  </a:cubicBezTo>
                  <a:cubicBezTo>
                    <a:pt x="271" y="178"/>
                    <a:pt x="276" y="173"/>
                    <a:pt x="276" y="166"/>
                  </a:cubicBezTo>
                  <a:cubicBezTo>
                    <a:pt x="276" y="43"/>
                    <a:pt x="276" y="43"/>
                    <a:pt x="276" y="43"/>
                  </a:cubicBezTo>
                  <a:cubicBezTo>
                    <a:pt x="231" y="12"/>
                    <a:pt x="231" y="12"/>
                    <a:pt x="231" y="12"/>
                  </a:cubicBezTo>
                  <a:cubicBezTo>
                    <a:pt x="228" y="10"/>
                    <a:pt x="228" y="7"/>
                    <a:pt x="229" y="4"/>
                  </a:cubicBezTo>
                  <a:cubicBezTo>
                    <a:pt x="231" y="1"/>
                    <a:pt x="235" y="0"/>
                    <a:pt x="238" y="2"/>
                  </a:cubicBezTo>
                  <a:cubicBezTo>
                    <a:pt x="286" y="35"/>
                    <a:pt x="286" y="35"/>
                    <a:pt x="286" y="35"/>
                  </a:cubicBezTo>
                  <a:cubicBezTo>
                    <a:pt x="287" y="36"/>
                    <a:pt x="288" y="38"/>
                    <a:pt x="288" y="40"/>
                  </a:cubicBezTo>
                  <a:cubicBezTo>
                    <a:pt x="288" y="166"/>
                    <a:pt x="288" y="166"/>
                    <a:pt x="288" y="166"/>
                  </a:cubicBezTo>
                  <a:cubicBezTo>
                    <a:pt x="288" y="179"/>
                    <a:pt x="278" y="190"/>
                    <a:pt x="264"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43">
              <a:extLst>
                <a:ext uri="{FF2B5EF4-FFF2-40B4-BE49-F238E27FC236}">
                  <a16:creationId xmlns:a16="http://schemas.microsoft.com/office/drawing/2014/main" id="{8FD52F91-FC17-4D15-B7EE-C6D68312EBB5}"/>
                </a:ext>
              </a:extLst>
            </p:cNvPr>
            <p:cNvSpPr>
              <a:spLocks/>
            </p:cNvSpPr>
            <p:nvPr/>
          </p:nvSpPr>
          <p:spPr bwMode="auto">
            <a:xfrm>
              <a:off x="6593" y="723"/>
              <a:ext cx="320" cy="90"/>
            </a:xfrm>
            <a:custGeom>
              <a:avLst/>
              <a:gdLst>
                <a:gd name="T0" fmla="*/ 210 w 217"/>
                <a:gd name="T1" fmla="*/ 60 h 61"/>
                <a:gd name="T2" fmla="*/ 207 w 217"/>
                <a:gd name="T3" fmla="*/ 59 h 61"/>
                <a:gd name="T4" fmla="*/ 148 w 217"/>
                <a:gd name="T5" fmla="*/ 12 h 61"/>
                <a:gd name="T6" fmla="*/ 69 w 217"/>
                <a:gd name="T7" fmla="*/ 12 h 61"/>
                <a:gd name="T8" fmla="*/ 10 w 217"/>
                <a:gd name="T9" fmla="*/ 59 h 61"/>
                <a:gd name="T10" fmla="*/ 2 w 217"/>
                <a:gd name="T11" fmla="*/ 58 h 61"/>
                <a:gd name="T12" fmla="*/ 3 w 217"/>
                <a:gd name="T13" fmla="*/ 50 h 61"/>
                <a:gd name="T14" fmla="*/ 63 w 217"/>
                <a:gd name="T15" fmla="*/ 2 h 61"/>
                <a:gd name="T16" fmla="*/ 66 w 217"/>
                <a:gd name="T17" fmla="*/ 0 h 61"/>
                <a:gd name="T18" fmla="*/ 150 w 217"/>
                <a:gd name="T19" fmla="*/ 0 h 61"/>
                <a:gd name="T20" fmla="*/ 154 w 217"/>
                <a:gd name="T21" fmla="*/ 2 h 61"/>
                <a:gd name="T22" fmla="*/ 214 w 217"/>
                <a:gd name="T23" fmla="*/ 50 h 61"/>
                <a:gd name="T24" fmla="*/ 215 w 217"/>
                <a:gd name="T25" fmla="*/ 58 h 61"/>
                <a:gd name="T26" fmla="*/ 210 w 217"/>
                <a:gd name="T27" fmla="*/ 6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 h="61">
                  <a:moveTo>
                    <a:pt x="210" y="60"/>
                  </a:moveTo>
                  <a:cubicBezTo>
                    <a:pt x="209" y="60"/>
                    <a:pt x="208" y="60"/>
                    <a:pt x="207" y="59"/>
                  </a:cubicBezTo>
                  <a:cubicBezTo>
                    <a:pt x="148" y="12"/>
                    <a:pt x="148" y="12"/>
                    <a:pt x="148" y="12"/>
                  </a:cubicBezTo>
                  <a:cubicBezTo>
                    <a:pt x="69" y="12"/>
                    <a:pt x="69" y="12"/>
                    <a:pt x="69" y="12"/>
                  </a:cubicBezTo>
                  <a:cubicBezTo>
                    <a:pt x="10" y="59"/>
                    <a:pt x="10" y="59"/>
                    <a:pt x="10" y="59"/>
                  </a:cubicBezTo>
                  <a:cubicBezTo>
                    <a:pt x="8" y="61"/>
                    <a:pt x="4" y="61"/>
                    <a:pt x="2" y="58"/>
                  </a:cubicBezTo>
                  <a:cubicBezTo>
                    <a:pt x="0" y="55"/>
                    <a:pt x="0" y="52"/>
                    <a:pt x="3" y="50"/>
                  </a:cubicBezTo>
                  <a:cubicBezTo>
                    <a:pt x="63" y="2"/>
                    <a:pt x="63" y="2"/>
                    <a:pt x="63" y="2"/>
                  </a:cubicBezTo>
                  <a:cubicBezTo>
                    <a:pt x="64" y="1"/>
                    <a:pt x="65" y="0"/>
                    <a:pt x="66" y="0"/>
                  </a:cubicBezTo>
                  <a:cubicBezTo>
                    <a:pt x="150" y="0"/>
                    <a:pt x="150" y="0"/>
                    <a:pt x="150" y="0"/>
                  </a:cubicBezTo>
                  <a:cubicBezTo>
                    <a:pt x="152" y="0"/>
                    <a:pt x="153" y="1"/>
                    <a:pt x="154" y="2"/>
                  </a:cubicBezTo>
                  <a:cubicBezTo>
                    <a:pt x="214" y="50"/>
                    <a:pt x="214" y="50"/>
                    <a:pt x="214" y="50"/>
                  </a:cubicBezTo>
                  <a:cubicBezTo>
                    <a:pt x="217" y="52"/>
                    <a:pt x="217" y="55"/>
                    <a:pt x="215" y="58"/>
                  </a:cubicBezTo>
                  <a:cubicBezTo>
                    <a:pt x="214" y="59"/>
                    <a:pt x="212" y="60"/>
                    <a:pt x="21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44">
              <a:extLst>
                <a:ext uri="{FF2B5EF4-FFF2-40B4-BE49-F238E27FC236}">
                  <a16:creationId xmlns:a16="http://schemas.microsoft.com/office/drawing/2014/main" id="{68480576-ADC2-44C8-8912-B3CE82B8B46B}"/>
                </a:ext>
              </a:extLst>
            </p:cNvPr>
            <p:cNvSpPr>
              <a:spLocks/>
            </p:cNvSpPr>
            <p:nvPr/>
          </p:nvSpPr>
          <p:spPr bwMode="auto">
            <a:xfrm>
              <a:off x="6841" y="633"/>
              <a:ext cx="126" cy="90"/>
            </a:xfrm>
            <a:custGeom>
              <a:avLst/>
              <a:gdLst>
                <a:gd name="T0" fmla="*/ 6 w 85"/>
                <a:gd name="T1" fmla="*/ 61 h 61"/>
                <a:gd name="T2" fmla="*/ 1 w 85"/>
                <a:gd name="T3" fmla="*/ 59 h 61"/>
                <a:gd name="T4" fmla="*/ 3 w 85"/>
                <a:gd name="T5" fmla="*/ 50 h 61"/>
                <a:gd name="T6" fmla="*/ 75 w 85"/>
                <a:gd name="T7" fmla="*/ 2 h 61"/>
                <a:gd name="T8" fmla="*/ 83 w 85"/>
                <a:gd name="T9" fmla="*/ 4 h 61"/>
                <a:gd name="T10" fmla="*/ 82 w 85"/>
                <a:gd name="T11" fmla="*/ 12 h 61"/>
                <a:gd name="T12" fmla="*/ 10 w 85"/>
                <a:gd name="T13" fmla="*/ 60 h 61"/>
                <a:gd name="T14" fmla="*/ 6 w 85"/>
                <a:gd name="T15" fmla="*/ 61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 h="61">
                  <a:moveTo>
                    <a:pt x="6" y="61"/>
                  </a:moveTo>
                  <a:cubicBezTo>
                    <a:pt x="5" y="61"/>
                    <a:pt x="3" y="60"/>
                    <a:pt x="1" y="59"/>
                  </a:cubicBezTo>
                  <a:cubicBezTo>
                    <a:pt x="0" y="56"/>
                    <a:pt x="0" y="52"/>
                    <a:pt x="3" y="50"/>
                  </a:cubicBezTo>
                  <a:cubicBezTo>
                    <a:pt x="75" y="2"/>
                    <a:pt x="75" y="2"/>
                    <a:pt x="75" y="2"/>
                  </a:cubicBezTo>
                  <a:cubicBezTo>
                    <a:pt x="78" y="0"/>
                    <a:pt x="82" y="1"/>
                    <a:pt x="83" y="4"/>
                  </a:cubicBezTo>
                  <a:cubicBezTo>
                    <a:pt x="85" y="7"/>
                    <a:pt x="85" y="10"/>
                    <a:pt x="82" y="12"/>
                  </a:cubicBezTo>
                  <a:cubicBezTo>
                    <a:pt x="10" y="60"/>
                    <a:pt x="10" y="60"/>
                    <a:pt x="10" y="60"/>
                  </a:cubicBezTo>
                  <a:cubicBezTo>
                    <a:pt x="9" y="61"/>
                    <a:pt x="8" y="61"/>
                    <a:pt x="6"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5">
              <a:extLst>
                <a:ext uri="{FF2B5EF4-FFF2-40B4-BE49-F238E27FC236}">
                  <a16:creationId xmlns:a16="http://schemas.microsoft.com/office/drawing/2014/main" id="{78CB2726-7B16-4152-8735-18AEE50F76F9}"/>
                </a:ext>
              </a:extLst>
            </p:cNvPr>
            <p:cNvSpPr>
              <a:spLocks/>
            </p:cNvSpPr>
            <p:nvPr/>
          </p:nvSpPr>
          <p:spPr bwMode="auto">
            <a:xfrm>
              <a:off x="6539" y="633"/>
              <a:ext cx="126" cy="90"/>
            </a:xfrm>
            <a:custGeom>
              <a:avLst/>
              <a:gdLst>
                <a:gd name="T0" fmla="*/ 78 w 85"/>
                <a:gd name="T1" fmla="*/ 61 h 61"/>
                <a:gd name="T2" fmla="*/ 75 w 85"/>
                <a:gd name="T3" fmla="*/ 60 h 61"/>
                <a:gd name="T4" fmla="*/ 3 w 85"/>
                <a:gd name="T5" fmla="*/ 12 h 61"/>
                <a:gd name="T6" fmla="*/ 1 w 85"/>
                <a:gd name="T7" fmla="*/ 4 h 61"/>
                <a:gd name="T8" fmla="*/ 10 w 85"/>
                <a:gd name="T9" fmla="*/ 2 h 61"/>
                <a:gd name="T10" fmla="*/ 82 w 85"/>
                <a:gd name="T11" fmla="*/ 50 h 61"/>
                <a:gd name="T12" fmla="*/ 83 w 85"/>
                <a:gd name="T13" fmla="*/ 59 h 61"/>
                <a:gd name="T14" fmla="*/ 78 w 85"/>
                <a:gd name="T15" fmla="*/ 61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 h="61">
                  <a:moveTo>
                    <a:pt x="78" y="61"/>
                  </a:moveTo>
                  <a:cubicBezTo>
                    <a:pt x="77" y="61"/>
                    <a:pt x="76" y="61"/>
                    <a:pt x="75" y="60"/>
                  </a:cubicBezTo>
                  <a:cubicBezTo>
                    <a:pt x="3" y="12"/>
                    <a:pt x="3" y="12"/>
                    <a:pt x="3" y="12"/>
                  </a:cubicBezTo>
                  <a:cubicBezTo>
                    <a:pt x="0" y="10"/>
                    <a:pt x="0" y="7"/>
                    <a:pt x="1" y="4"/>
                  </a:cubicBezTo>
                  <a:cubicBezTo>
                    <a:pt x="3" y="1"/>
                    <a:pt x="7" y="0"/>
                    <a:pt x="10" y="2"/>
                  </a:cubicBezTo>
                  <a:cubicBezTo>
                    <a:pt x="82" y="50"/>
                    <a:pt x="82" y="50"/>
                    <a:pt x="82" y="50"/>
                  </a:cubicBezTo>
                  <a:cubicBezTo>
                    <a:pt x="85" y="52"/>
                    <a:pt x="85" y="56"/>
                    <a:pt x="83" y="59"/>
                  </a:cubicBezTo>
                  <a:cubicBezTo>
                    <a:pt x="82" y="60"/>
                    <a:pt x="80" y="61"/>
                    <a:pt x="78"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6">
              <a:extLst>
                <a:ext uri="{FF2B5EF4-FFF2-40B4-BE49-F238E27FC236}">
                  <a16:creationId xmlns:a16="http://schemas.microsoft.com/office/drawing/2014/main" id="{A8A7103F-46E4-474C-AB5F-0C60937BFD76}"/>
                </a:ext>
              </a:extLst>
            </p:cNvPr>
            <p:cNvSpPr>
              <a:spLocks/>
            </p:cNvSpPr>
            <p:nvPr/>
          </p:nvSpPr>
          <p:spPr bwMode="auto">
            <a:xfrm>
              <a:off x="6610" y="439"/>
              <a:ext cx="284" cy="260"/>
            </a:xfrm>
            <a:custGeom>
              <a:avLst/>
              <a:gdLst>
                <a:gd name="T0" fmla="*/ 186 w 192"/>
                <a:gd name="T1" fmla="*/ 176 h 176"/>
                <a:gd name="T2" fmla="*/ 180 w 192"/>
                <a:gd name="T3" fmla="*/ 170 h 176"/>
                <a:gd name="T4" fmla="*/ 180 w 192"/>
                <a:gd name="T5" fmla="*/ 12 h 176"/>
                <a:gd name="T6" fmla="*/ 12 w 192"/>
                <a:gd name="T7" fmla="*/ 12 h 176"/>
                <a:gd name="T8" fmla="*/ 12 w 192"/>
                <a:gd name="T9" fmla="*/ 170 h 176"/>
                <a:gd name="T10" fmla="*/ 6 w 192"/>
                <a:gd name="T11" fmla="*/ 176 h 176"/>
                <a:gd name="T12" fmla="*/ 0 w 192"/>
                <a:gd name="T13" fmla="*/ 170 h 176"/>
                <a:gd name="T14" fmla="*/ 0 w 192"/>
                <a:gd name="T15" fmla="*/ 6 h 176"/>
                <a:gd name="T16" fmla="*/ 6 w 192"/>
                <a:gd name="T17" fmla="*/ 0 h 176"/>
                <a:gd name="T18" fmla="*/ 186 w 192"/>
                <a:gd name="T19" fmla="*/ 0 h 176"/>
                <a:gd name="T20" fmla="*/ 192 w 192"/>
                <a:gd name="T21" fmla="*/ 6 h 176"/>
                <a:gd name="T22" fmla="*/ 192 w 192"/>
                <a:gd name="T23" fmla="*/ 170 h 176"/>
                <a:gd name="T24" fmla="*/ 186 w 192"/>
                <a:gd name="T25"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2" h="176">
                  <a:moveTo>
                    <a:pt x="186" y="176"/>
                  </a:moveTo>
                  <a:cubicBezTo>
                    <a:pt x="183" y="176"/>
                    <a:pt x="180" y="174"/>
                    <a:pt x="180" y="170"/>
                  </a:cubicBezTo>
                  <a:cubicBezTo>
                    <a:pt x="180" y="12"/>
                    <a:pt x="180" y="12"/>
                    <a:pt x="180" y="12"/>
                  </a:cubicBezTo>
                  <a:cubicBezTo>
                    <a:pt x="12" y="12"/>
                    <a:pt x="12" y="12"/>
                    <a:pt x="12" y="12"/>
                  </a:cubicBezTo>
                  <a:cubicBezTo>
                    <a:pt x="12" y="170"/>
                    <a:pt x="12" y="170"/>
                    <a:pt x="12" y="170"/>
                  </a:cubicBezTo>
                  <a:cubicBezTo>
                    <a:pt x="12" y="174"/>
                    <a:pt x="10" y="176"/>
                    <a:pt x="6" y="176"/>
                  </a:cubicBezTo>
                  <a:cubicBezTo>
                    <a:pt x="3" y="176"/>
                    <a:pt x="0" y="174"/>
                    <a:pt x="0" y="170"/>
                  </a:cubicBezTo>
                  <a:cubicBezTo>
                    <a:pt x="0" y="6"/>
                    <a:pt x="0" y="6"/>
                    <a:pt x="0" y="6"/>
                  </a:cubicBezTo>
                  <a:cubicBezTo>
                    <a:pt x="0" y="3"/>
                    <a:pt x="3" y="0"/>
                    <a:pt x="6" y="0"/>
                  </a:cubicBezTo>
                  <a:cubicBezTo>
                    <a:pt x="186" y="0"/>
                    <a:pt x="186" y="0"/>
                    <a:pt x="186" y="0"/>
                  </a:cubicBezTo>
                  <a:cubicBezTo>
                    <a:pt x="190" y="0"/>
                    <a:pt x="192" y="3"/>
                    <a:pt x="192" y="6"/>
                  </a:cubicBezTo>
                  <a:cubicBezTo>
                    <a:pt x="192" y="170"/>
                    <a:pt x="192" y="170"/>
                    <a:pt x="192" y="170"/>
                  </a:cubicBezTo>
                  <a:cubicBezTo>
                    <a:pt x="192" y="174"/>
                    <a:pt x="190" y="176"/>
                    <a:pt x="186" y="1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5" name="Oval 9">
            <a:extLst>
              <a:ext uri="{FF2B5EF4-FFF2-40B4-BE49-F238E27FC236}">
                <a16:creationId xmlns:a16="http://schemas.microsoft.com/office/drawing/2014/main" id="{27005333-B99A-4222-BCAD-E2896BEC825A}"/>
              </a:ext>
            </a:extLst>
          </p:cNvPr>
          <p:cNvSpPr>
            <a:spLocks noChangeArrowheads="1"/>
          </p:cNvSpPr>
          <p:nvPr/>
        </p:nvSpPr>
        <p:spPr bwMode="auto">
          <a:xfrm>
            <a:off x="383572" y="1788022"/>
            <a:ext cx="891348" cy="891348"/>
          </a:xfrm>
          <a:prstGeom prst="ellipse">
            <a:avLst/>
          </a:prstGeom>
          <a:noFill/>
          <a:ln w="57150" cap="rnd">
            <a:solidFill>
              <a:schemeClr val="bg2"/>
            </a:solidFill>
            <a:prstDash val="solid"/>
            <a:miter lim="800000"/>
            <a:headEnd type="none" w="sm" len="sm"/>
            <a:tailEnd type="none"/>
          </a:ln>
        </p:spPr>
        <p:txBody>
          <a:bodyPr vert="horz" wrap="square" lIns="68607" tIns="34303" rIns="68607" bIns="34303" numCol="1" anchor="t" anchorCtr="0" compatLnSpc="1">
            <a:prstTxWarp prst="textNoShape">
              <a:avLst/>
            </a:prstTxWarp>
          </a:bodyPr>
          <a:lstStyle/>
          <a:p>
            <a:r>
              <a:rPr lang="en-AU" sz="1351">
                <a:cs typeface="Gotham Medium" pitchFamily="2" charset="0"/>
              </a:rPr>
              <a:t>  </a:t>
            </a:r>
          </a:p>
        </p:txBody>
      </p:sp>
      <p:sp>
        <p:nvSpPr>
          <p:cNvPr id="27" name="Oval 9">
            <a:extLst>
              <a:ext uri="{FF2B5EF4-FFF2-40B4-BE49-F238E27FC236}">
                <a16:creationId xmlns:a16="http://schemas.microsoft.com/office/drawing/2014/main" id="{27E4F63F-7F46-4B68-8C52-871D8371C347}"/>
              </a:ext>
            </a:extLst>
          </p:cNvPr>
          <p:cNvSpPr>
            <a:spLocks noChangeArrowheads="1"/>
          </p:cNvSpPr>
          <p:nvPr/>
        </p:nvSpPr>
        <p:spPr bwMode="auto">
          <a:xfrm>
            <a:off x="383572" y="3186696"/>
            <a:ext cx="891348" cy="891348"/>
          </a:xfrm>
          <a:prstGeom prst="ellipse">
            <a:avLst/>
          </a:prstGeom>
          <a:noFill/>
          <a:ln w="57150" cap="rnd">
            <a:solidFill>
              <a:schemeClr val="bg2"/>
            </a:solidFill>
            <a:prstDash val="solid"/>
            <a:miter lim="800000"/>
            <a:headEnd type="none" w="sm" len="sm"/>
            <a:tailEnd type="none"/>
          </a:ln>
        </p:spPr>
        <p:txBody>
          <a:bodyPr vert="horz" wrap="square" lIns="68607" tIns="34303" rIns="68607" bIns="34303" numCol="1" anchor="t" anchorCtr="0" compatLnSpc="1">
            <a:prstTxWarp prst="textNoShape">
              <a:avLst/>
            </a:prstTxWarp>
          </a:bodyPr>
          <a:lstStyle/>
          <a:p>
            <a:r>
              <a:rPr lang="en-AU" sz="1351">
                <a:cs typeface="Gotham Medium" pitchFamily="2" charset="0"/>
              </a:rPr>
              <a:t>  </a:t>
            </a:r>
          </a:p>
        </p:txBody>
      </p:sp>
      <p:sp>
        <p:nvSpPr>
          <p:cNvPr id="28" name="Slide Number Placeholder 1">
            <a:extLst>
              <a:ext uri="{FF2B5EF4-FFF2-40B4-BE49-F238E27FC236}">
                <a16:creationId xmlns:a16="http://schemas.microsoft.com/office/drawing/2014/main" id="{25BB45A9-7D68-4E9C-BD85-79CEC452B8A8}"/>
              </a:ext>
            </a:extLst>
          </p:cNvPr>
          <p:cNvSpPr txBox="1">
            <a:spLocks/>
          </p:cNvSpPr>
          <p:nvPr/>
        </p:nvSpPr>
        <p:spPr>
          <a:xfrm>
            <a:off x="6974515" y="6553200"/>
            <a:ext cx="2133600" cy="304800"/>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75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CB68590-EDB1-A04A-B20D-709416CFE8EF}" type="slidenum">
              <a:rPr lang="en-US" smtClean="0">
                <a:solidFill>
                  <a:prstClr val="white"/>
                </a:solidFill>
                <a:latin typeface="Calibri"/>
              </a:rPr>
              <a:pPr>
                <a:defRPr/>
              </a:pPr>
              <a:t>15</a:t>
            </a:fld>
            <a:endParaRPr lang="en-US">
              <a:solidFill>
                <a:prstClr val="white"/>
              </a:solidFill>
              <a:latin typeface="Calibri"/>
            </a:endParaRPr>
          </a:p>
        </p:txBody>
      </p:sp>
    </p:spTree>
    <p:extLst>
      <p:ext uri="{BB962C8B-B14F-4D97-AF65-F5344CB8AC3E}">
        <p14:creationId xmlns:p14="http://schemas.microsoft.com/office/powerpoint/2010/main" val="3756310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1F2026-074D-4B9B-BA30-C4167DCF4C59}"/>
              </a:ext>
            </a:extLst>
          </p:cNvPr>
          <p:cNvSpPr>
            <a:spLocks noGrp="1"/>
          </p:cNvSpPr>
          <p:nvPr>
            <p:ph type="sldNum" sz="quarter" idx="12"/>
          </p:nvPr>
        </p:nvSpPr>
        <p:spPr>
          <a:xfrm>
            <a:off x="7010400" y="6553200"/>
            <a:ext cx="2133600" cy="304800"/>
          </a:xfrm>
        </p:spPr>
        <p:txBody>
          <a:bodyPr/>
          <a:lstStyle/>
          <a:p>
            <a:pPr>
              <a:defRPr/>
            </a:pPr>
            <a:fld id="{3CB68590-EDB1-A04A-B20D-709416CFE8EF}" type="slidenum">
              <a:rPr lang="en-US" smtClean="0">
                <a:solidFill>
                  <a:prstClr val="white"/>
                </a:solidFill>
                <a:latin typeface="Calibri"/>
              </a:rPr>
              <a:pPr>
                <a:defRPr/>
              </a:pPr>
              <a:t>16</a:t>
            </a:fld>
            <a:endParaRPr lang="en-US">
              <a:solidFill>
                <a:prstClr val="white"/>
              </a:solidFill>
              <a:latin typeface="Calibri"/>
            </a:endParaRPr>
          </a:p>
        </p:txBody>
      </p:sp>
      <p:sp>
        <p:nvSpPr>
          <p:cNvPr id="3" name="Title 2">
            <a:extLst>
              <a:ext uri="{FF2B5EF4-FFF2-40B4-BE49-F238E27FC236}">
                <a16:creationId xmlns:a16="http://schemas.microsoft.com/office/drawing/2014/main" id="{5A6DC86A-0F67-4FEF-888B-85DBC642D382}"/>
              </a:ext>
            </a:extLst>
          </p:cNvPr>
          <p:cNvSpPr>
            <a:spLocks noGrp="1"/>
          </p:cNvSpPr>
          <p:nvPr>
            <p:ph type="title"/>
          </p:nvPr>
        </p:nvSpPr>
        <p:spPr/>
        <p:txBody>
          <a:bodyPr/>
          <a:lstStyle/>
          <a:p>
            <a:r>
              <a:rPr lang="en-US" sz="2000"/>
              <a:t>Next Steps</a:t>
            </a:r>
          </a:p>
        </p:txBody>
      </p:sp>
      <p:sp>
        <p:nvSpPr>
          <p:cNvPr id="4" name="Rectangle 3">
            <a:extLst>
              <a:ext uri="{FF2B5EF4-FFF2-40B4-BE49-F238E27FC236}">
                <a16:creationId xmlns:a16="http://schemas.microsoft.com/office/drawing/2014/main" id="{C983C566-A1C0-448D-A835-B5EB0F2968C9}"/>
              </a:ext>
            </a:extLst>
          </p:cNvPr>
          <p:cNvSpPr/>
          <p:nvPr/>
        </p:nvSpPr>
        <p:spPr>
          <a:xfrm>
            <a:off x="1795554" y="4263695"/>
            <a:ext cx="6776171" cy="553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spAutoFit/>
          </a:bodyPr>
          <a:lstStyle/>
          <a:p>
            <a:pPr marL="0" lvl="1">
              <a:lnSpc>
                <a:spcPct val="90000"/>
              </a:lnSpc>
              <a:spcBef>
                <a:spcPts val="0"/>
              </a:spcBef>
            </a:pPr>
            <a:r>
              <a:rPr lang="en-US" sz="2000" b="1">
                <a:solidFill>
                  <a:schemeClr val="tx1"/>
                </a:solidFill>
                <a:cs typeface="Helvetica Neue Light"/>
              </a:rPr>
              <a:t>Ongoing: </a:t>
            </a:r>
            <a:r>
              <a:rPr lang="en-US" sz="2000">
                <a:solidFill>
                  <a:schemeClr val="tx1"/>
                </a:solidFill>
                <a:cs typeface="Helvetica Neue Light"/>
              </a:rPr>
              <a:t>VA will continue to communicate on upcoming </a:t>
            </a:r>
            <a:br>
              <a:rPr lang="en-US" sz="2000">
                <a:solidFill>
                  <a:schemeClr val="tx1"/>
                </a:solidFill>
                <a:cs typeface="Helvetica Neue Light"/>
              </a:rPr>
            </a:br>
            <a:r>
              <a:rPr lang="en-US" sz="2000">
                <a:solidFill>
                  <a:schemeClr val="tx1"/>
                </a:solidFill>
                <a:cs typeface="Helvetica Neue Light"/>
              </a:rPr>
              <a:t>changes through regular webinars, email, blog posts, etc.</a:t>
            </a:r>
          </a:p>
        </p:txBody>
      </p:sp>
      <p:sp>
        <p:nvSpPr>
          <p:cNvPr id="6" name="Rectangle 5">
            <a:extLst>
              <a:ext uri="{FF2B5EF4-FFF2-40B4-BE49-F238E27FC236}">
                <a16:creationId xmlns:a16="http://schemas.microsoft.com/office/drawing/2014/main" id="{21A8BF93-AFBF-47E5-9999-2BB237D6147A}"/>
              </a:ext>
            </a:extLst>
          </p:cNvPr>
          <p:cNvSpPr/>
          <p:nvPr/>
        </p:nvSpPr>
        <p:spPr>
          <a:xfrm>
            <a:off x="1795555" y="2845384"/>
            <a:ext cx="6555497" cy="83099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spAutoFit/>
          </a:bodyPr>
          <a:lstStyle/>
          <a:p>
            <a:pPr marL="0" lvl="1">
              <a:lnSpc>
                <a:spcPct val="90000"/>
              </a:lnSpc>
            </a:pPr>
            <a:r>
              <a:rPr lang="en-US" sz="2000" b="1">
                <a:solidFill>
                  <a:schemeClr val="tx1"/>
                </a:solidFill>
                <a:cs typeface="Helvetica Neue Light"/>
              </a:rPr>
              <a:t>Short Term: </a:t>
            </a:r>
            <a:r>
              <a:rPr lang="en-US" sz="2000">
                <a:solidFill>
                  <a:schemeClr val="tx1"/>
                </a:solidFill>
                <a:cs typeface="Helvetica Neue Light"/>
              </a:rPr>
              <a:t>VA will use your feedback to update the ongoing FAQ document and distribute amongst stakeholders. </a:t>
            </a:r>
            <a:endParaRPr lang="en-US" sz="2000">
              <a:solidFill>
                <a:schemeClr val="tx1"/>
              </a:solidFill>
            </a:endParaRPr>
          </a:p>
          <a:p>
            <a:pPr marL="0" lvl="1">
              <a:lnSpc>
                <a:spcPct val="90000"/>
              </a:lnSpc>
              <a:spcBef>
                <a:spcPts val="0"/>
              </a:spcBef>
            </a:pPr>
            <a:endParaRPr lang="en-US" sz="2000">
              <a:solidFill>
                <a:schemeClr val="tx1"/>
              </a:solidFill>
              <a:cs typeface="Helvetica Neue Light"/>
            </a:endParaRPr>
          </a:p>
        </p:txBody>
      </p:sp>
      <p:sp>
        <p:nvSpPr>
          <p:cNvPr id="8" name="Oval 9">
            <a:extLst>
              <a:ext uri="{FF2B5EF4-FFF2-40B4-BE49-F238E27FC236}">
                <a16:creationId xmlns:a16="http://schemas.microsoft.com/office/drawing/2014/main" id="{578C4C51-DE65-42C1-A6D0-17CF9077A7B1}"/>
              </a:ext>
            </a:extLst>
          </p:cNvPr>
          <p:cNvSpPr>
            <a:spLocks noChangeArrowheads="1"/>
          </p:cNvSpPr>
          <p:nvPr/>
        </p:nvSpPr>
        <p:spPr bwMode="auto">
          <a:xfrm>
            <a:off x="458534" y="2687604"/>
            <a:ext cx="891348" cy="891348"/>
          </a:xfrm>
          <a:prstGeom prst="ellipse">
            <a:avLst/>
          </a:prstGeom>
          <a:noFill/>
          <a:ln w="57150" cap="rnd">
            <a:solidFill>
              <a:schemeClr val="bg2"/>
            </a:solidFill>
            <a:prstDash val="solid"/>
            <a:miter lim="800000"/>
            <a:headEnd type="none" w="sm" len="sm"/>
            <a:tailEnd type="none"/>
          </a:ln>
        </p:spPr>
        <p:txBody>
          <a:bodyPr vert="horz" wrap="square" lIns="68607" tIns="34303" rIns="68607" bIns="34303" numCol="1" anchor="t" anchorCtr="0" compatLnSpc="1">
            <a:prstTxWarp prst="textNoShape">
              <a:avLst/>
            </a:prstTxWarp>
          </a:bodyPr>
          <a:lstStyle/>
          <a:p>
            <a:r>
              <a:rPr lang="en-AU" sz="1351">
                <a:cs typeface="Gotham Medium" pitchFamily="2" charset="0"/>
              </a:rPr>
              <a:t>  </a:t>
            </a:r>
          </a:p>
        </p:txBody>
      </p:sp>
      <p:sp>
        <p:nvSpPr>
          <p:cNvPr id="10" name="Oval 9">
            <a:extLst>
              <a:ext uri="{FF2B5EF4-FFF2-40B4-BE49-F238E27FC236}">
                <a16:creationId xmlns:a16="http://schemas.microsoft.com/office/drawing/2014/main" id="{74C86148-40C2-4B41-8CEC-BA1E4B500B10}"/>
              </a:ext>
            </a:extLst>
          </p:cNvPr>
          <p:cNvSpPr>
            <a:spLocks noChangeArrowheads="1"/>
          </p:cNvSpPr>
          <p:nvPr/>
        </p:nvSpPr>
        <p:spPr bwMode="auto">
          <a:xfrm>
            <a:off x="458534" y="4095020"/>
            <a:ext cx="891348" cy="891348"/>
          </a:xfrm>
          <a:prstGeom prst="ellipse">
            <a:avLst/>
          </a:prstGeom>
          <a:noFill/>
          <a:ln w="57150" cap="rnd">
            <a:solidFill>
              <a:schemeClr val="bg2"/>
            </a:solidFill>
            <a:prstDash val="solid"/>
            <a:miter lim="800000"/>
            <a:headEnd type="none" w="sm" len="sm"/>
            <a:tailEnd type="none"/>
          </a:ln>
        </p:spPr>
        <p:txBody>
          <a:bodyPr vert="horz" wrap="square" lIns="68607" tIns="34303" rIns="68607" bIns="34303" numCol="1" anchor="t" anchorCtr="0" compatLnSpc="1">
            <a:prstTxWarp prst="textNoShape">
              <a:avLst/>
            </a:prstTxWarp>
          </a:bodyPr>
          <a:lstStyle/>
          <a:p>
            <a:r>
              <a:rPr lang="en-AU" sz="1351">
                <a:cs typeface="Gotham Medium" pitchFamily="2" charset="0"/>
              </a:rPr>
              <a:t>  </a:t>
            </a:r>
          </a:p>
        </p:txBody>
      </p:sp>
      <p:cxnSp>
        <p:nvCxnSpPr>
          <p:cNvPr id="11" name="Straight Connector 10">
            <a:extLst>
              <a:ext uri="{FF2B5EF4-FFF2-40B4-BE49-F238E27FC236}">
                <a16:creationId xmlns:a16="http://schemas.microsoft.com/office/drawing/2014/main" id="{BFC705CB-DAB9-4AA8-B3FF-2D06EEF48805}"/>
              </a:ext>
            </a:extLst>
          </p:cNvPr>
          <p:cNvCxnSpPr>
            <a:cxnSpLocks/>
            <a:endCxn id="10" idx="0"/>
          </p:cNvCxnSpPr>
          <p:nvPr/>
        </p:nvCxnSpPr>
        <p:spPr>
          <a:xfrm>
            <a:off x="904208" y="3572298"/>
            <a:ext cx="0" cy="52272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2" name="Group 139">
            <a:extLst>
              <a:ext uri="{FF2B5EF4-FFF2-40B4-BE49-F238E27FC236}">
                <a16:creationId xmlns:a16="http://schemas.microsoft.com/office/drawing/2014/main" id="{955AB717-2B8F-4B4C-A70A-D583A0FE8C59}"/>
              </a:ext>
            </a:extLst>
          </p:cNvPr>
          <p:cNvGrpSpPr>
            <a:grpSpLocks noChangeAspect="1"/>
          </p:cNvGrpSpPr>
          <p:nvPr/>
        </p:nvGrpSpPr>
        <p:grpSpPr bwMode="auto">
          <a:xfrm>
            <a:off x="679550" y="4376683"/>
            <a:ext cx="441344" cy="458187"/>
            <a:chOff x="6556" y="3005"/>
            <a:chExt cx="393" cy="408"/>
          </a:xfrm>
          <a:solidFill>
            <a:schemeClr val="tx1"/>
          </a:solidFill>
        </p:grpSpPr>
        <p:sp>
          <p:nvSpPr>
            <p:cNvPr id="13" name="Freeform 140">
              <a:extLst>
                <a:ext uri="{FF2B5EF4-FFF2-40B4-BE49-F238E27FC236}">
                  <a16:creationId xmlns:a16="http://schemas.microsoft.com/office/drawing/2014/main" id="{21B9902E-F192-4278-8258-81EA37C38DD5}"/>
                </a:ext>
              </a:extLst>
            </p:cNvPr>
            <p:cNvSpPr>
              <a:spLocks/>
            </p:cNvSpPr>
            <p:nvPr/>
          </p:nvSpPr>
          <p:spPr bwMode="auto">
            <a:xfrm>
              <a:off x="6556" y="3005"/>
              <a:ext cx="390" cy="328"/>
            </a:xfrm>
            <a:custGeom>
              <a:avLst/>
              <a:gdLst>
                <a:gd name="T0" fmla="*/ 90 w 264"/>
                <a:gd name="T1" fmla="*/ 222 h 222"/>
                <a:gd name="T2" fmla="*/ 88 w 264"/>
                <a:gd name="T3" fmla="*/ 221 h 222"/>
                <a:gd name="T4" fmla="*/ 84 w 264"/>
                <a:gd name="T5" fmla="*/ 216 h 222"/>
                <a:gd name="T6" fmla="*/ 84 w 264"/>
                <a:gd name="T7" fmla="*/ 174 h 222"/>
                <a:gd name="T8" fmla="*/ 0 w 264"/>
                <a:gd name="T9" fmla="*/ 90 h 222"/>
                <a:gd name="T10" fmla="*/ 84 w 264"/>
                <a:gd name="T11" fmla="*/ 0 h 222"/>
                <a:gd name="T12" fmla="*/ 180 w 264"/>
                <a:gd name="T13" fmla="*/ 0 h 222"/>
                <a:gd name="T14" fmla="*/ 264 w 264"/>
                <a:gd name="T15" fmla="*/ 90 h 222"/>
                <a:gd name="T16" fmla="*/ 258 w 264"/>
                <a:gd name="T17" fmla="*/ 122 h 222"/>
                <a:gd name="T18" fmla="*/ 250 w 264"/>
                <a:gd name="T19" fmla="*/ 125 h 222"/>
                <a:gd name="T20" fmla="*/ 247 w 264"/>
                <a:gd name="T21" fmla="*/ 117 h 222"/>
                <a:gd name="T22" fmla="*/ 252 w 264"/>
                <a:gd name="T23" fmla="*/ 90 h 222"/>
                <a:gd name="T24" fmla="*/ 180 w 264"/>
                <a:gd name="T25" fmla="*/ 12 h 222"/>
                <a:gd name="T26" fmla="*/ 84 w 264"/>
                <a:gd name="T27" fmla="*/ 12 h 222"/>
                <a:gd name="T28" fmla="*/ 12 w 264"/>
                <a:gd name="T29" fmla="*/ 90 h 222"/>
                <a:gd name="T30" fmla="*/ 84 w 264"/>
                <a:gd name="T31" fmla="*/ 162 h 222"/>
                <a:gd name="T32" fmla="*/ 90 w 264"/>
                <a:gd name="T33" fmla="*/ 162 h 222"/>
                <a:gd name="T34" fmla="*/ 96 w 264"/>
                <a:gd name="T35" fmla="*/ 168 h 222"/>
                <a:gd name="T36" fmla="*/ 96 w 264"/>
                <a:gd name="T37" fmla="*/ 201 h 222"/>
                <a:gd name="T38" fmla="*/ 134 w 264"/>
                <a:gd name="T39" fmla="*/ 163 h 222"/>
                <a:gd name="T40" fmla="*/ 138 w 264"/>
                <a:gd name="T41" fmla="*/ 162 h 222"/>
                <a:gd name="T42" fmla="*/ 144 w 264"/>
                <a:gd name="T43" fmla="*/ 162 h 222"/>
                <a:gd name="T44" fmla="*/ 150 w 264"/>
                <a:gd name="T45" fmla="*/ 168 h 222"/>
                <a:gd name="T46" fmla="*/ 144 w 264"/>
                <a:gd name="T47" fmla="*/ 174 h 222"/>
                <a:gd name="T48" fmla="*/ 141 w 264"/>
                <a:gd name="T49" fmla="*/ 174 h 222"/>
                <a:gd name="T50" fmla="*/ 94 w 264"/>
                <a:gd name="T51" fmla="*/ 220 h 222"/>
                <a:gd name="T52" fmla="*/ 90 w 264"/>
                <a:gd name="T53"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4" h="222">
                  <a:moveTo>
                    <a:pt x="90" y="222"/>
                  </a:moveTo>
                  <a:cubicBezTo>
                    <a:pt x="89" y="222"/>
                    <a:pt x="89" y="221"/>
                    <a:pt x="88" y="221"/>
                  </a:cubicBezTo>
                  <a:cubicBezTo>
                    <a:pt x="86" y="220"/>
                    <a:pt x="84" y="218"/>
                    <a:pt x="84" y="216"/>
                  </a:cubicBezTo>
                  <a:cubicBezTo>
                    <a:pt x="84" y="174"/>
                    <a:pt x="84" y="174"/>
                    <a:pt x="84" y="174"/>
                  </a:cubicBezTo>
                  <a:cubicBezTo>
                    <a:pt x="38" y="174"/>
                    <a:pt x="0" y="136"/>
                    <a:pt x="0" y="90"/>
                  </a:cubicBezTo>
                  <a:cubicBezTo>
                    <a:pt x="0" y="42"/>
                    <a:pt x="39" y="0"/>
                    <a:pt x="84" y="0"/>
                  </a:cubicBezTo>
                  <a:cubicBezTo>
                    <a:pt x="180" y="0"/>
                    <a:pt x="180" y="0"/>
                    <a:pt x="180" y="0"/>
                  </a:cubicBezTo>
                  <a:cubicBezTo>
                    <a:pt x="225" y="0"/>
                    <a:pt x="264" y="42"/>
                    <a:pt x="264" y="90"/>
                  </a:cubicBezTo>
                  <a:cubicBezTo>
                    <a:pt x="264" y="101"/>
                    <a:pt x="262" y="112"/>
                    <a:pt x="258" y="122"/>
                  </a:cubicBezTo>
                  <a:cubicBezTo>
                    <a:pt x="256" y="125"/>
                    <a:pt x="253" y="126"/>
                    <a:pt x="250" y="125"/>
                  </a:cubicBezTo>
                  <a:cubicBezTo>
                    <a:pt x="247" y="124"/>
                    <a:pt x="245" y="120"/>
                    <a:pt x="247" y="117"/>
                  </a:cubicBezTo>
                  <a:cubicBezTo>
                    <a:pt x="250" y="109"/>
                    <a:pt x="252" y="99"/>
                    <a:pt x="252" y="90"/>
                  </a:cubicBezTo>
                  <a:cubicBezTo>
                    <a:pt x="252" y="48"/>
                    <a:pt x="219" y="12"/>
                    <a:pt x="180" y="12"/>
                  </a:cubicBezTo>
                  <a:cubicBezTo>
                    <a:pt x="84" y="12"/>
                    <a:pt x="84" y="12"/>
                    <a:pt x="84" y="12"/>
                  </a:cubicBezTo>
                  <a:cubicBezTo>
                    <a:pt x="46" y="12"/>
                    <a:pt x="12" y="48"/>
                    <a:pt x="12" y="90"/>
                  </a:cubicBezTo>
                  <a:cubicBezTo>
                    <a:pt x="12" y="129"/>
                    <a:pt x="45" y="162"/>
                    <a:pt x="84" y="162"/>
                  </a:cubicBezTo>
                  <a:cubicBezTo>
                    <a:pt x="90" y="162"/>
                    <a:pt x="90" y="162"/>
                    <a:pt x="90" y="162"/>
                  </a:cubicBezTo>
                  <a:cubicBezTo>
                    <a:pt x="94" y="162"/>
                    <a:pt x="96" y="164"/>
                    <a:pt x="96" y="168"/>
                  </a:cubicBezTo>
                  <a:cubicBezTo>
                    <a:pt x="96" y="201"/>
                    <a:pt x="96" y="201"/>
                    <a:pt x="96" y="201"/>
                  </a:cubicBezTo>
                  <a:cubicBezTo>
                    <a:pt x="134" y="163"/>
                    <a:pt x="134" y="163"/>
                    <a:pt x="134" y="163"/>
                  </a:cubicBezTo>
                  <a:cubicBezTo>
                    <a:pt x="135" y="162"/>
                    <a:pt x="137" y="162"/>
                    <a:pt x="138" y="162"/>
                  </a:cubicBezTo>
                  <a:cubicBezTo>
                    <a:pt x="144" y="162"/>
                    <a:pt x="144" y="162"/>
                    <a:pt x="144" y="162"/>
                  </a:cubicBezTo>
                  <a:cubicBezTo>
                    <a:pt x="148" y="162"/>
                    <a:pt x="150" y="164"/>
                    <a:pt x="150" y="168"/>
                  </a:cubicBezTo>
                  <a:cubicBezTo>
                    <a:pt x="150" y="171"/>
                    <a:pt x="148" y="174"/>
                    <a:pt x="144" y="174"/>
                  </a:cubicBezTo>
                  <a:cubicBezTo>
                    <a:pt x="141" y="174"/>
                    <a:pt x="141" y="174"/>
                    <a:pt x="141" y="174"/>
                  </a:cubicBezTo>
                  <a:cubicBezTo>
                    <a:pt x="94" y="220"/>
                    <a:pt x="94" y="220"/>
                    <a:pt x="94" y="220"/>
                  </a:cubicBezTo>
                  <a:cubicBezTo>
                    <a:pt x="93" y="221"/>
                    <a:pt x="92" y="222"/>
                    <a:pt x="90" y="2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41">
              <a:extLst>
                <a:ext uri="{FF2B5EF4-FFF2-40B4-BE49-F238E27FC236}">
                  <a16:creationId xmlns:a16="http://schemas.microsoft.com/office/drawing/2014/main" id="{BBA4396B-1936-4E75-8160-73BBF53BED8E}"/>
                </a:ext>
              </a:extLst>
            </p:cNvPr>
            <p:cNvSpPr>
              <a:spLocks noEditPoints="1"/>
            </p:cNvSpPr>
            <p:nvPr/>
          </p:nvSpPr>
          <p:spPr bwMode="auto">
            <a:xfrm>
              <a:off x="6826" y="3289"/>
              <a:ext cx="72" cy="71"/>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12 h 48"/>
                <a:gd name="T12" fmla="*/ 12 w 48"/>
                <a:gd name="T13" fmla="*/ 24 h 48"/>
                <a:gd name="T14" fmla="*/ 24 w 48"/>
                <a:gd name="T15" fmla="*/ 36 h 48"/>
                <a:gd name="T16" fmla="*/ 36 w 48"/>
                <a:gd name="T17" fmla="*/ 24 h 48"/>
                <a:gd name="T18" fmla="*/ 24 w 48"/>
                <a:gd name="T19"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0" y="48"/>
                    <a:pt x="0" y="37"/>
                    <a:pt x="0" y="24"/>
                  </a:cubicBezTo>
                  <a:cubicBezTo>
                    <a:pt x="0" y="10"/>
                    <a:pt x="10" y="0"/>
                    <a:pt x="24" y="0"/>
                  </a:cubicBezTo>
                  <a:cubicBezTo>
                    <a:pt x="37" y="0"/>
                    <a:pt x="48" y="10"/>
                    <a:pt x="48" y="24"/>
                  </a:cubicBezTo>
                  <a:cubicBezTo>
                    <a:pt x="48" y="37"/>
                    <a:pt x="37" y="48"/>
                    <a:pt x="24" y="48"/>
                  </a:cubicBezTo>
                  <a:close/>
                  <a:moveTo>
                    <a:pt x="24" y="12"/>
                  </a:moveTo>
                  <a:cubicBezTo>
                    <a:pt x="17" y="12"/>
                    <a:pt x="12" y="17"/>
                    <a:pt x="12" y="24"/>
                  </a:cubicBezTo>
                  <a:cubicBezTo>
                    <a:pt x="12" y="30"/>
                    <a:pt x="17" y="36"/>
                    <a:pt x="24" y="36"/>
                  </a:cubicBezTo>
                  <a:cubicBezTo>
                    <a:pt x="30" y="36"/>
                    <a:pt x="36" y="30"/>
                    <a:pt x="36" y="24"/>
                  </a:cubicBezTo>
                  <a:cubicBezTo>
                    <a:pt x="36" y="17"/>
                    <a:pt x="30"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42">
              <a:extLst>
                <a:ext uri="{FF2B5EF4-FFF2-40B4-BE49-F238E27FC236}">
                  <a16:creationId xmlns:a16="http://schemas.microsoft.com/office/drawing/2014/main" id="{B8B9C578-5C78-4A9C-B024-6646B64C19DD}"/>
                </a:ext>
              </a:extLst>
            </p:cNvPr>
            <p:cNvSpPr>
              <a:spLocks noEditPoints="1"/>
            </p:cNvSpPr>
            <p:nvPr/>
          </p:nvSpPr>
          <p:spPr bwMode="auto">
            <a:xfrm>
              <a:off x="6773" y="3236"/>
              <a:ext cx="176" cy="177"/>
            </a:xfrm>
            <a:custGeom>
              <a:avLst/>
              <a:gdLst>
                <a:gd name="T0" fmla="*/ 46 w 119"/>
                <a:gd name="T1" fmla="*/ 120 h 120"/>
                <a:gd name="T2" fmla="*/ 40 w 119"/>
                <a:gd name="T3" fmla="*/ 104 h 120"/>
                <a:gd name="T4" fmla="*/ 22 w 119"/>
                <a:gd name="T5" fmla="*/ 102 h 120"/>
                <a:gd name="T6" fmla="*/ 14 w 119"/>
                <a:gd name="T7" fmla="*/ 100 h 120"/>
                <a:gd name="T8" fmla="*/ 4 w 119"/>
                <a:gd name="T9" fmla="*/ 71 h 120"/>
                <a:gd name="T10" fmla="*/ 12 w 119"/>
                <a:gd name="T11" fmla="*/ 60 h 120"/>
                <a:gd name="T12" fmla="*/ 4 w 119"/>
                <a:gd name="T13" fmla="*/ 48 h 120"/>
                <a:gd name="T14" fmla="*/ 13 w 119"/>
                <a:gd name="T15" fmla="*/ 19 h 120"/>
                <a:gd name="T16" fmla="*/ 22 w 119"/>
                <a:gd name="T17" fmla="*/ 17 h 120"/>
                <a:gd name="T18" fmla="*/ 40 w 119"/>
                <a:gd name="T19" fmla="*/ 15 h 120"/>
                <a:gd name="T20" fmla="*/ 46 w 119"/>
                <a:gd name="T21" fmla="*/ 0 h 120"/>
                <a:gd name="T22" fmla="*/ 76 w 119"/>
                <a:gd name="T23" fmla="*/ 6 h 120"/>
                <a:gd name="T24" fmla="*/ 88 w 119"/>
                <a:gd name="T25" fmla="*/ 22 h 120"/>
                <a:gd name="T26" fmla="*/ 106 w 119"/>
                <a:gd name="T27" fmla="*/ 19 h 120"/>
                <a:gd name="T28" fmla="*/ 118 w 119"/>
                <a:gd name="T29" fmla="*/ 45 h 120"/>
                <a:gd name="T30" fmla="*/ 107 w 119"/>
                <a:gd name="T31" fmla="*/ 53 h 120"/>
                <a:gd name="T32" fmla="*/ 107 w 119"/>
                <a:gd name="T33" fmla="*/ 66 h 120"/>
                <a:gd name="T34" fmla="*/ 118 w 119"/>
                <a:gd name="T35" fmla="*/ 75 h 120"/>
                <a:gd name="T36" fmla="*/ 105 w 119"/>
                <a:gd name="T37" fmla="*/ 100 h 120"/>
                <a:gd name="T38" fmla="*/ 88 w 119"/>
                <a:gd name="T39" fmla="*/ 97 h 120"/>
                <a:gd name="T40" fmla="*/ 76 w 119"/>
                <a:gd name="T41" fmla="*/ 114 h 120"/>
                <a:gd name="T42" fmla="*/ 52 w 119"/>
                <a:gd name="T43" fmla="*/ 108 h 120"/>
                <a:gd name="T44" fmla="*/ 64 w 119"/>
                <a:gd name="T45" fmla="*/ 100 h 120"/>
                <a:gd name="T46" fmla="*/ 83 w 119"/>
                <a:gd name="T47" fmla="*/ 86 h 120"/>
                <a:gd name="T48" fmla="*/ 98 w 119"/>
                <a:gd name="T49" fmla="*/ 89 h 120"/>
                <a:gd name="T50" fmla="*/ 97 w 119"/>
                <a:gd name="T51" fmla="*/ 75 h 120"/>
                <a:gd name="T52" fmla="*/ 96 w 119"/>
                <a:gd name="T53" fmla="*/ 60 h 120"/>
                <a:gd name="T54" fmla="*/ 98 w 119"/>
                <a:gd name="T55" fmla="*/ 45 h 120"/>
                <a:gd name="T56" fmla="*/ 98 w 119"/>
                <a:gd name="T57" fmla="*/ 30 h 120"/>
                <a:gd name="T58" fmla="*/ 83 w 119"/>
                <a:gd name="T59" fmla="*/ 34 h 120"/>
                <a:gd name="T60" fmla="*/ 64 w 119"/>
                <a:gd name="T61" fmla="*/ 19 h 120"/>
                <a:gd name="T62" fmla="*/ 52 w 119"/>
                <a:gd name="T63" fmla="*/ 12 h 120"/>
                <a:gd name="T64" fmla="*/ 48 w 119"/>
                <a:gd name="T65" fmla="*/ 25 h 120"/>
                <a:gd name="T66" fmla="*/ 27 w 119"/>
                <a:gd name="T67" fmla="*/ 34 h 120"/>
                <a:gd name="T68" fmla="*/ 15 w 119"/>
                <a:gd name="T69" fmla="*/ 41 h 120"/>
                <a:gd name="T70" fmla="*/ 25 w 119"/>
                <a:gd name="T71" fmla="*/ 51 h 120"/>
                <a:gd name="T72" fmla="*/ 25 w 119"/>
                <a:gd name="T73" fmla="*/ 68 h 120"/>
                <a:gd name="T74" fmla="*/ 15 w 119"/>
                <a:gd name="T75" fmla="*/ 78 h 120"/>
                <a:gd name="T76" fmla="*/ 27 w 119"/>
                <a:gd name="T77" fmla="*/ 85 h 120"/>
                <a:gd name="T78" fmla="*/ 48 w 119"/>
                <a:gd name="T79" fmla="*/ 94 h 120"/>
                <a:gd name="T80" fmla="*/ 52 w 119"/>
                <a:gd name="T81" fmla="*/ 10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 h="120">
                  <a:moveTo>
                    <a:pt x="70" y="120"/>
                  </a:moveTo>
                  <a:cubicBezTo>
                    <a:pt x="46" y="120"/>
                    <a:pt x="46" y="120"/>
                    <a:pt x="46" y="120"/>
                  </a:cubicBezTo>
                  <a:cubicBezTo>
                    <a:pt x="42" y="120"/>
                    <a:pt x="40" y="117"/>
                    <a:pt x="40" y="114"/>
                  </a:cubicBezTo>
                  <a:cubicBezTo>
                    <a:pt x="40" y="104"/>
                    <a:pt x="40" y="104"/>
                    <a:pt x="40" y="104"/>
                  </a:cubicBezTo>
                  <a:cubicBezTo>
                    <a:pt x="36" y="102"/>
                    <a:pt x="33" y="100"/>
                    <a:pt x="29" y="98"/>
                  </a:cubicBezTo>
                  <a:cubicBezTo>
                    <a:pt x="22" y="102"/>
                    <a:pt x="22" y="102"/>
                    <a:pt x="22" y="102"/>
                  </a:cubicBezTo>
                  <a:cubicBezTo>
                    <a:pt x="21" y="103"/>
                    <a:pt x="19" y="103"/>
                    <a:pt x="17" y="103"/>
                  </a:cubicBezTo>
                  <a:cubicBezTo>
                    <a:pt x="16" y="102"/>
                    <a:pt x="15" y="101"/>
                    <a:pt x="14" y="100"/>
                  </a:cubicBezTo>
                  <a:cubicBezTo>
                    <a:pt x="2" y="79"/>
                    <a:pt x="2" y="79"/>
                    <a:pt x="2" y="79"/>
                  </a:cubicBezTo>
                  <a:cubicBezTo>
                    <a:pt x="0" y="76"/>
                    <a:pt x="1" y="73"/>
                    <a:pt x="4" y="71"/>
                  </a:cubicBezTo>
                  <a:cubicBezTo>
                    <a:pt x="12" y="66"/>
                    <a:pt x="12" y="66"/>
                    <a:pt x="12" y="66"/>
                  </a:cubicBezTo>
                  <a:cubicBezTo>
                    <a:pt x="12" y="64"/>
                    <a:pt x="12" y="62"/>
                    <a:pt x="12" y="60"/>
                  </a:cubicBezTo>
                  <a:cubicBezTo>
                    <a:pt x="12" y="57"/>
                    <a:pt x="12" y="55"/>
                    <a:pt x="12" y="53"/>
                  </a:cubicBezTo>
                  <a:cubicBezTo>
                    <a:pt x="4" y="48"/>
                    <a:pt x="4" y="48"/>
                    <a:pt x="4" y="48"/>
                  </a:cubicBezTo>
                  <a:cubicBezTo>
                    <a:pt x="1" y="47"/>
                    <a:pt x="0" y="43"/>
                    <a:pt x="1" y="40"/>
                  </a:cubicBezTo>
                  <a:cubicBezTo>
                    <a:pt x="13" y="19"/>
                    <a:pt x="13" y="19"/>
                    <a:pt x="13" y="19"/>
                  </a:cubicBezTo>
                  <a:cubicBezTo>
                    <a:pt x="14" y="18"/>
                    <a:pt x="15" y="17"/>
                    <a:pt x="17" y="16"/>
                  </a:cubicBezTo>
                  <a:cubicBezTo>
                    <a:pt x="19" y="16"/>
                    <a:pt x="20" y="16"/>
                    <a:pt x="22" y="17"/>
                  </a:cubicBezTo>
                  <a:cubicBezTo>
                    <a:pt x="29" y="22"/>
                    <a:pt x="29" y="22"/>
                    <a:pt x="29" y="22"/>
                  </a:cubicBezTo>
                  <a:cubicBezTo>
                    <a:pt x="33" y="19"/>
                    <a:pt x="36" y="17"/>
                    <a:pt x="40" y="15"/>
                  </a:cubicBezTo>
                  <a:cubicBezTo>
                    <a:pt x="40" y="6"/>
                    <a:pt x="40" y="6"/>
                    <a:pt x="40" y="6"/>
                  </a:cubicBezTo>
                  <a:cubicBezTo>
                    <a:pt x="40" y="2"/>
                    <a:pt x="42" y="0"/>
                    <a:pt x="46" y="0"/>
                  </a:cubicBezTo>
                  <a:cubicBezTo>
                    <a:pt x="70" y="0"/>
                    <a:pt x="70" y="0"/>
                    <a:pt x="70" y="0"/>
                  </a:cubicBezTo>
                  <a:cubicBezTo>
                    <a:pt x="73" y="0"/>
                    <a:pt x="76" y="2"/>
                    <a:pt x="76" y="6"/>
                  </a:cubicBezTo>
                  <a:cubicBezTo>
                    <a:pt x="76" y="15"/>
                    <a:pt x="76" y="15"/>
                    <a:pt x="76" y="15"/>
                  </a:cubicBezTo>
                  <a:cubicBezTo>
                    <a:pt x="79" y="17"/>
                    <a:pt x="84" y="19"/>
                    <a:pt x="88" y="22"/>
                  </a:cubicBezTo>
                  <a:cubicBezTo>
                    <a:pt x="98" y="17"/>
                    <a:pt x="98" y="17"/>
                    <a:pt x="98" y="17"/>
                  </a:cubicBezTo>
                  <a:cubicBezTo>
                    <a:pt x="100" y="15"/>
                    <a:pt x="104" y="16"/>
                    <a:pt x="106" y="19"/>
                  </a:cubicBezTo>
                  <a:cubicBezTo>
                    <a:pt x="118" y="40"/>
                    <a:pt x="118" y="40"/>
                    <a:pt x="118" y="40"/>
                  </a:cubicBezTo>
                  <a:cubicBezTo>
                    <a:pt x="118" y="41"/>
                    <a:pt x="119" y="43"/>
                    <a:pt x="118" y="45"/>
                  </a:cubicBezTo>
                  <a:cubicBezTo>
                    <a:pt x="118" y="46"/>
                    <a:pt x="117" y="47"/>
                    <a:pt x="115" y="48"/>
                  </a:cubicBezTo>
                  <a:cubicBezTo>
                    <a:pt x="107" y="53"/>
                    <a:pt x="107" y="53"/>
                    <a:pt x="107" y="53"/>
                  </a:cubicBezTo>
                  <a:cubicBezTo>
                    <a:pt x="108" y="55"/>
                    <a:pt x="108" y="57"/>
                    <a:pt x="108" y="60"/>
                  </a:cubicBezTo>
                  <a:cubicBezTo>
                    <a:pt x="108" y="62"/>
                    <a:pt x="107" y="64"/>
                    <a:pt x="107" y="66"/>
                  </a:cubicBezTo>
                  <a:cubicBezTo>
                    <a:pt x="115" y="71"/>
                    <a:pt x="115" y="71"/>
                    <a:pt x="115" y="71"/>
                  </a:cubicBezTo>
                  <a:cubicBezTo>
                    <a:pt x="117" y="72"/>
                    <a:pt x="118" y="73"/>
                    <a:pt x="118" y="75"/>
                  </a:cubicBezTo>
                  <a:cubicBezTo>
                    <a:pt x="118" y="76"/>
                    <a:pt x="118" y="78"/>
                    <a:pt x="117" y="79"/>
                  </a:cubicBezTo>
                  <a:cubicBezTo>
                    <a:pt x="105" y="100"/>
                    <a:pt x="105" y="100"/>
                    <a:pt x="105" y="100"/>
                  </a:cubicBezTo>
                  <a:cubicBezTo>
                    <a:pt x="103" y="103"/>
                    <a:pt x="100" y="104"/>
                    <a:pt x="97" y="102"/>
                  </a:cubicBezTo>
                  <a:cubicBezTo>
                    <a:pt x="88" y="97"/>
                    <a:pt x="88" y="97"/>
                    <a:pt x="88" y="97"/>
                  </a:cubicBezTo>
                  <a:cubicBezTo>
                    <a:pt x="84" y="100"/>
                    <a:pt x="79" y="103"/>
                    <a:pt x="76" y="104"/>
                  </a:cubicBezTo>
                  <a:cubicBezTo>
                    <a:pt x="76" y="114"/>
                    <a:pt x="76" y="114"/>
                    <a:pt x="76" y="114"/>
                  </a:cubicBezTo>
                  <a:cubicBezTo>
                    <a:pt x="76" y="117"/>
                    <a:pt x="73" y="120"/>
                    <a:pt x="70" y="120"/>
                  </a:cubicBezTo>
                  <a:close/>
                  <a:moveTo>
                    <a:pt x="52" y="108"/>
                  </a:moveTo>
                  <a:cubicBezTo>
                    <a:pt x="64" y="108"/>
                    <a:pt x="64" y="108"/>
                    <a:pt x="64" y="108"/>
                  </a:cubicBezTo>
                  <a:cubicBezTo>
                    <a:pt x="64" y="100"/>
                    <a:pt x="64" y="100"/>
                    <a:pt x="64" y="100"/>
                  </a:cubicBezTo>
                  <a:cubicBezTo>
                    <a:pt x="64" y="97"/>
                    <a:pt x="65" y="95"/>
                    <a:pt x="68" y="94"/>
                  </a:cubicBezTo>
                  <a:cubicBezTo>
                    <a:pt x="74" y="92"/>
                    <a:pt x="80" y="89"/>
                    <a:pt x="83" y="86"/>
                  </a:cubicBezTo>
                  <a:cubicBezTo>
                    <a:pt x="85" y="84"/>
                    <a:pt x="88" y="84"/>
                    <a:pt x="90" y="85"/>
                  </a:cubicBezTo>
                  <a:cubicBezTo>
                    <a:pt x="98" y="89"/>
                    <a:pt x="98" y="89"/>
                    <a:pt x="98" y="89"/>
                  </a:cubicBezTo>
                  <a:cubicBezTo>
                    <a:pt x="104" y="78"/>
                    <a:pt x="104" y="78"/>
                    <a:pt x="104" y="78"/>
                  </a:cubicBezTo>
                  <a:cubicBezTo>
                    <a:pt x="97" y="75"/>
                    <a:pt x="97" y="75"/>
                    <a:pt x="97" y="75"/>
                  </a:cubicBezTo>
                  <a:cubicBezTo>
                    <a:pt x="95" y="73"/>
                    <a:pt x="94" y="71"/>
                    <a:pt x="95" y="68"/>
                  </a:cubicBezTo>
                  <a:cubicBezTo>
                    <a:pt x="95" y="66"/>
                    <a:pt x="96" y="63"/>
                    <a:pt x="96" y="60"/>
                  </a:cubicBezTo>
                  <a:cubicBezTo>
                    <a:pt x="96" y="57"/>
                    <a:pt x="95" y="54"/>
                    <a:pt x="95" y="51"/>
                  </a:cubicBezTo>
                  <a:cubicBezTo>
                    <a:pt x="94" y="49"/>
                    <a:pt x="95" y="46"/>
                    <a:pt x="98" y="45"/>
                  </a:cubicBezTo>
                  <a:cubicBezTo>
                    <a:pt x="104" y="41"/>
                    <a:pt x="104" y="41"/>
                    <a:pt x="104" y="41"/>
                  </a:cubicBezTo>
                  <a:cubicBezTo>
                    <a:pt x="98" y="30"/>
                    <a:pt x="98" y="30"/>
                    <a:pt x="98" y="30"/>
                  </a:cubicBezTo>
                  <a:cubicBezTo>
                    <a:pt x="90" y="34"/>
                    <a:pt x="90" y="34"/>
                    <a:pt x="90" y="34"/>
                  </a:cubicBezTo>
                  <a:cubicBezTo>
                    <a:pt x="88" y="36"/>
                    <a:pt x="85" y="35"/>
                    <a:pt x="83" y="34"/>
                  </a:cubicBezTo>
                  <a:cubicBezTo>
                    <a:pt x="80" y="30"/>
                    <a:pt x="74" y="27"/>
                    <a:pt x="68" y="25"/>
                  </a:cubicBezTo>
                  <a:cubicBezTo>
                    <a:pt x="65" y="24"/>
                    <a:pt x="64" y="22"/>
                    <a:pt x="64" y="19"/>
                  </a:cubicBezTo>
                  <a:cubicBezTo>
                    <a:pt x="64" y="12"/>
                    <a:pt x="64" y="12"/>
                    <a:pt x="64" y="12"/>
                  </a:cubicBezTo>
                  <a:cubicBezTo>
                    <a:pt x="52" y="12"/>
                    <a:pt x="52" y="12"/>
                    <a:pt x="52" y="12"/>
                  </a:cubicBezTo>
                  <a:cubicBezTo>
                    <a:pt x="52" y="19"/>
                    <a:pt x="52" y="19"/>
                    <a:pt x="52" y="19"/>
                  </a:cubicBezTo>
                  <a:cubicBezTo>
                    <a:pt x="52" y="22"/>
                    <a:pt x="50" y="24"/>
                    <a:pt x="48" y="25"/>
                  </a:cubicBezTo>
                  <a:cubicBezTo>
                    <a:pt x="43" y="27"/>
                    <a:pt x="38" y="29"/>
                    <a:pt x="34" y="33"/>
                  </a:cubicBezTo>
                  <a:cubicBezTo>
                    <a:pt x="32" y="35"/>
                    <a:pt x="29" y="36"/>
                    <a:pt x="27" y="34"/>
                  </a:cubicBezTo>
                  <a:cubicBezTo>
                    <a:pt x="21" y="31"/>
                    <a:pt x="21" y="31"/>
                    <a:pt x="21" y="31"/>
                  </a:cubicBezTo>
                  <a:cubicBezTo>
                    <a:pt x="15" y="41"/>
                    <a:pt x="15" y="41"/>
                    <a:pt x="15" y="41"/>
                  </a:cubicBezTo>
                  <a:cubicBezTo>
                    <a:pt x="22" y="45"/>
                    <a:pt x="22" y="45"/>
                    <a:pt x="22" y="45"/>
                  </a:cubicBezTo>
                  <a:cubicBezTo>
                    <a:pt x="24" y="46"/>
                    <a:pt x="25" y="49"/>
                    <a:pt x="25" y="51"/>
                  </a:cubicBezTo>
                  <a:cubicBezTo>
                    <a:pt x="24" y="54"/>
                    <a:pt x="24" y="57"/>
                    <a:pt x="24" y="60"/>
                  </a:cubicBezTo>
                  <a:cubicBezTo>
                    <a:pt x="24" y="62"/>
                    <a:pt x="24" y="65"/>
                    <a:pt x="25" y="68"/>
                  </a:cubicBezTo>
                  <a:cubicBezTo>
                    <a:pt x="25" y="71"/>
                    <a:pt x="24" y="73"/>
                    <a:pt x="22" y="75"/>
                  </a:cubicBezTo>
                  <a:cubicBezTo>
                    <a:pt x="15" y="78"/>
                    <a:pt x="15" y="78"/>
                    <a:pt x="15" y="78"/>
                  </a:cubicBezTo>
                  <a:cubicBezTo>
                    <a:pt x="21" y="89"/>
                    <a:pt x="21" y="89"/>
                    <a:pt x="21" y="89"/>
                  </a:cubicBezTo>
                  <a:cubicBezTo>
                    <a:pt x="27" y="85"/>
                    <a:pt x="27" y="85"/>
                    <a:pt x="27" y="85"/>
                  </a:cubicBezTo>
                  <a:cubicBezTo>
                    <a:pt x="29" y="84"/>
                    <a:pt x="32" y="84"/>
                    <a:pt x="34" y="86"/>
                  </a:cubicBezTo>
                  <a:cubicBezTo>
                    <a:pt x="38" y="90"/>
                    <a:pt x="43" y="93"/>
                    <a:pt x="48" y="94"/>
                  </a:cubicBezTo>
                  <a:cubicBezTo>
                    <a:pt x="50" y="95"/>
                    <a:pt x="52" y="97"/>
                    <a:pt x="52" y="100"/>
                  </a:cubicBezTo>
                  <a:lnTo>
                    <a:pt x="52"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23" name="Group 78">
            <a:extLst>
              <a:ext uri="{FF2B5EF4-FFF2-40B4-BE49-F238E27FC236}">
                <a16:creationId xmlns:a16="http://schemas.microsoft.com/office/drawing/2014/main" id="{E168890B-132A-4E16-B1E9-7D0DA737E060}"/>
              </a:ext>
            </a:extLst>
          </p:cNvPr>
          <p:cNvGrpSpPr>
            <a:grpSpLocks noChangeAspect="1"/>
          </p:cNvGrpSpPr>
          <p:nvPr/>
        </p:nvGrpSpPr>
        <p:grpSpPr bwMode="auto">
          <a:xfrm>
            <a:off x="730706" y="2878121"/>
            <a:ext cx="339032" cy="451337"/>
            <a:chOff x="5561" y="440"/>
            <a:chExt cx="320" cy="426"/>
          </a:xfrm>
          <a:solidFill>
            <a:schemeClr val="tx1"/>
          </a:solidFill>
        </p:grpSpPr>
        <p:sp>
          <p:nvSpPr>
            <p:cNvPr id="24" name="Freeform 79">
              <a:extLst>
                <a:ext uri="{FF2B5EF4-FFF2-40B4-BE49-F238E27FC236}">
                  <a16:creationId xmlns:a16="http://schemas.microsoft.com/office/drawing/2014/main" id="{551D394D-EF35-484B-A22C-2303068286B6}"/>
                </a:ext>
              </a:extLst>
            </p:cNvPr>
            <p:cNvSpPr>
              <a:spLocks noEditPoints="1"/>
            </p:cNvSpPr>
            <p:nvPr/>
          </p:nvSpPr>
          <p:spPr bwMode="auto">
            <a:xfrm>
              <a:off x="5561" y="440"/>
              <a:ext cx="320" cy="426"/>
            </a:xfrm>
            <a:custGeom>
              <a:avLst/>
              <a:gdLst>
                <a:gd name="T0" fmla="*/ 210 w 216"/>
                <a:gd name="T1" fmla="*/ 288 h 288"/>
                <a:gd name="T2" fmla="*/ 6 w 216"/>
                <a:gd name="T3" fmla="*/ 288 h 288"/>
                <a:gd name="T4" fmla="*/ 0 w 216"/>
                <a:gd name="T5" fmla="*/ 282 h 288"/>
                <a:gd name="T6" fmla="*/ 0 w 216"/>
                <a:gd name="T7" fmla="*/ 6 h 288"/>
                <a:gd name="T8" fmla="*/ 6 w 216"/>
                <a:gd name="T9" fmla="*/ 0 h 288"/>
                <a:gd name="T10" fmla="*/ 138 w 216"/>
                <a:gd name="T11" fmla="*/ 0 h 288"/>
                <a:gd name="T12" fmla="*/ 142 w 216"/>
                <a:gd name="T13" fmla="*/ 2 h 288"/>
                <a:gd name="T14" fmla="*/ 214 w 216"/>
                <a:gd name="T15" fmla="*/ 74 h 288"/>
                <a:gd name="T16" fmla="*/ 216 w 216"/>
                <a:gd name="T17" fmla="*/ 78 h 288"/>
                <a:gd name="T18" fmla="*/ 216 w 216"/>
                <a:gd name="T19" fmla="*/ 282 h 288"/>
                <a:gd name="T20" fmla="*/ 210 w 216"/>
                <a:gd name="T21" fmla="*/ 288 h 288"/>
                <a:gd name="T22" fmla="*/ 12 w 216"/>
                <a:gd name="T23" fmla="*/ 276 h 288"/>
                <a:gd name="T24" fmla="*/ 204 w 216"/>
                <a:gd name="T25" fmla="*/ 276 h 288"/>
                <a:gd name="T26" fmla="*/ 204 w 216"/>
                <a:gd name="T27" fmla="*/ 81 h 288"/>
                <a:gd name="T28" fmla="*/ 136 w 216"/>
                <a:gd name="T29" fmla="*/ 12 h 288"/>
                <a:gd name="T30" fmla="*/ 12 w 216"/>
                <a:gd name="T31" fmla="*/ 12 h 288"/>
                <a:gd name="T32" fmla="*/ 12 w 216"/>
                <a:gd name="T33"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288">
                  <a:moveTo>
                    <a:pt x="210" y="288"/>
                  </a:moveTo>
                  <a:cubicBezTo>
                    <a:pt x="6" y="288"/>
                    <a:pt x="6" y="288"/>
                    <a:pt x="6" y="288"/>
                  </a:cubicBezTo>
                  <a:cubicBezTo>
                    <a:pt x="3" y="288"/>
                    <a:pt x="0" y="286"/>
                    <a:pt x="0" y="282"/>
                  </a:cubicBezTo>
                  <a:cubicBezTo>
                    <a:pt x="0" y="6"/>
                    <a:pt x="0" y="6"/>
                    <a:pt x="0" y="6"/>
                  </a:cubicBezTo>
                  <a:cubicBezTo>
                    <a:pt x="0" y="3"/>
                    <a:pt x="3" y="0"/>
                    <a:pt x="6" y="0"/>
                  </a:cubicBezTo>
                  <a:cubicBezTo>
                    <a:pt x="138" y="0"/>
                    <a:pt x="138" y="0"/>
                    <a:pt x="138" y="0"/>
                  </a:cubicBezTo>
                  <a:cubicBezTo>
                    <a:pt x="140" y="0"/>
                    <a:pt x="141" y="1"/>
                    <a:pt x="142" y="2"/>
                  </a:cubicBezTo>
                  <a:cubicBezTo>
                    <a:pt x="214" y="74"/>
                    <a:pt x="214" y="74"/>
                    <a:pt x="214" y="74"/>
                  </a:cubicBezTo>
                  <a:cubicBezTo>
                    <a:pt x="216" y="75"/>
                    <a:pt x="216" y="77"/>
                    <a:pt x="216" y="78"/>
                  </a:cubicBezTo>
                  <a:cubicBezTo>
                    <a:pt x="216" y="282"/>
                    <a:pt x="216" y="282"/>
                    <a:pt x="216" y="282"/>
                  </a:cubicBezTo>
                  <a:cubicBezTo>
                    <a:pt x="216" y="286"/>
                    <a:pt x="214" y="288"/>
                    <a:pt x="210" y="288"/>
                  </a:cubicBezTo>
                  <a:close/>
                  <a:moveTo>
                    <a:pt x="12" y="276"/>
                  </a:moveTo>
                  <a:cubicBezTo>
                    <a:pt x="204" y="276"/>
                    <a:pt x="204" y="276"/>
                    <a:pt x="204" y="276"/>
                  </a:cubicBezTo>
                  <a:cubicBezTo>
                    <a:pt x="204" y="81"/>
                    <a:pt x="204" y="81"/>
                    <a:pt x="204" y="81"/>
                  </a:cubicBezTo>
                  <a:cubicBezTo>
                    <a:pt x="136" y="12"/>
                    <a:pt x="136" y="12"/>
                    <a:pt x="136" y="12"/>
                  </a:cubicBezTo>
                  <a:cubicBezTo>
                    <a:pt x="12" y="12"/>
                    <a:pt x="12" y="12"/>
                    <a:pt x="12" y="12"/>
                  </a:cubicBezTo>
                  <a:lnTo>
                    <a:pt x="12" y="2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5" name="Freeform 80">
              <a:extLst>
                <a:ext uri="{FF2B5EF4-FFF2-40B4-BE49-F238E27FC236}">
                  <a16:creationId xmlns:a16="http://schemas.microsoft.com/office/drawing/2014/main" id="{216790FD-A0CD-4728-AE97-37E1F697820B}"/>
                </a:ext>
              </a:extLst>
            </p:cNvPr>
            <p:cNvSpPr>
              <a:spLocks/>
            </p:cNvSpPr>
            <p:nvPr/>
          </p:nvSpPr>
          <p:spPr bwMode="auto">
            <a:xfrm>
              <a:off x="5757" y="440"/>
              <a:ext cx="124" cy="125"/>
            </a:xfrm>
            <a:custGeom>
              <a:avLst/>
              <a:gdLst>
                <a:gd name="T0" fmla="*/ 78 w 84"/>
                <a:gd name="T1" fmla="*/ 84 h 84"/>
                <a:gd name="T2" fmla="*/ 6 w 84"/>
                <a:gd name="T3" fmla="*/ 84 h 84"/>
                <a:gd name="T4" fmla="*/ 0 w 84"/>
                <a:gd name="T5" fmla="*/ 78 h 84"/>
                <a:gd name="T6" fmla="*/ 0 w 84"/>
                <a:gd name="T7" fmla="*/ 6 h 84"/>
                <a:gd name="T8" fmla="*/ 6 w 84"/>
                <a:gd name="T9" fmla="*/ 0 h 84"/>
                <a:gd name="T10" fmla="*/ 12 w 84"/>
                <a:gd name="T11" fmla="*/ 6 h 84"/>
                <a:gd name="T12" fmla="*/ 12 w 84"/>
                <a:gd name="T13" fmla="*/ 72 h 84"/>
                <a:gd name="T14" fmla="*/ 78 w 84"/>
                <a:gd name="T15" fmla="*/ 72 h 84"/>
                <a:gd name="T16" fmla="*/ 84 w 84"/>
                <a:gd name="T17" fmla="*/ 78 h 84"/>
                <a:gd name="T18" fmla="*/ 78 w 84"/>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4">
                  <a:moveTo>
                    <a:pt x="78" y="84"/>
                  </a:moveTo>
                  <a:cubicBezTo>
                    <a:pt x="6" y="84"/>
                    <a:pt x="6" y="84"/>
                    <a:pt x="6" y="84"/>
                  </a:cubicBezTo>
                  <a:cubicBezTo>
                    <a:pt x="3" y="84"/>
                    <a:pt x="0" y="82"/>
                    <a:pt x="0" y="78"/>
                  </a:cubicBezTo>
                  <a:cubicBezTo>
                    <a:pt x="0" y="6"/>
                    <a:pt x="0" y="6"/>
                    <a:pt x="0" y="6"/>
                  </a:cubicBezTo>
                  <a:cubicBezTo>
                    <a:pt x="0" y="3"/>
                    <a:pt x="3" y="0"/>
                    <a:pt x="6" y="0"/>
                  </a:cubicBezTo>
                  <a:cubicBezTo>
                    <a:pt x="10" y="0"/>
                    <a:pt x="12" y="3"/>
                    <a:pt x="12" y="6"/>
                  </a:cubicBezTo>
                  <a:cubicBezTo>
                    <a:pt x="12" y="72"/>
                    <a:pt x="12" y="72"/>
                    <a:pt x="12" y="72"/>
                  </a:cubicBezTo>
                  <a:cubicBezTo>
                    <a:pt x="78" y="72"/>
                    <a:pt x="78" y="72"/>
                    <a:pt x="78" y="72"/>
                  </a:cubicBezTo>
                  <a:cubicBezTo>
                    <a:pt x="82" y="72"/>
                    <a:pt x="84" y="75"/>
                    <a:pt x="84" y="78"/>
                  </a:cubicBezTo>
                  <a:cubicBezTo>
                    <a:pt x="84" y="82"/>
                    <a:pt x="82" y="84"/>
                    <a:pt x="7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 name="Freeform 81">
              <a:extLst>
                <a:ext uri="{FF2B5EF4-FFF2-40B4-BE49-F238E27FC236}">
                  <a16:creationId xmlns:a16="http://schemas.microsoft.com/office/drawing/2014/main" id="{E21748A8-3C8E-463D-81E1-F003C920E89D}"/>
                </a:ext>
              </a:extLst>
            </p:cNvPr>
            <p:cNvSpPr>
              <a:spLocks/>
            </p:cNvSpPr>
            <p:nvPr/>
          </p:nvSpPr>
          <p:spPr bwMode="auto">
            <a:xfrm>
              <a:off x="5721" y="618"/>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Freeform 82">
              <a:extLst>
                <a:ext uri="{FF2B5EF4-FFF2-40B4-BE49-F238E27FC236}">
                  <a16:creationId xmlns:a16="http://schemas.microsoft.com/office/drawing/2014/main" id="{931EEC76-88A1-4C5D-B71F-D784BD72530C}"/>
                </a:ext>
              </a:extLst>
            </p:cNvPr>
            <p:cNvSpPr>
              <a:spLocks/>
            </p:cNvSpPr>
            <p:nvPr/>
          </p:nvSpPr>
          <p:spPr bwMode="auto">
            <a:xfrm>
              <a:off x="5721" y="689"/>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 name="Freeform 83">
              <a:extLst>
                <a:ext uri="{FF2B5EF4-FFF2-40B4-BE49-F238E27FC236}">
                  <a16:creationId xmlns:a16="http://schemas.microsoft.com/office/drawing/2014/main" id="{E9327506-3183-479B-8A65-B559647147B9}"/>
                </a:ext>
              </a:extLst>
            </p:cNvPr>
            <p:cNvSpPr>
              <a:spLocks/>
            </p:cNvSpPr>
            <p:nvPr/>
          </p:nvSpPr>
          <p:spPr bwMode="auto">
            <a:xfrm>
              <a:off x="5721" y="760"/>
              <a:ext cx="89" cy="17"/>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8" y="0"/>
                    <a:pt x="60" y="3"/>
                    <a:pt x="60" y="6"/>
                  </a:cubicBezTo>
                  <a:cubicBezTo>
                    <a:pt x="60" y="10"/>
                    <a:pt x="58"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 name="Freeform 84">
              <a:extLst>
                <a:ext uri="{FF2B5EF4-FFF2-40B4-BE49-F238E27FC236}">
                  <a16:creationId xmlns:a16="http://schemas.microsoft.com/office/drawing/2014/main" id="{FC3D9078-F47D-43B8-A497-8202768B969E}"/>
                </a:ext>
              </a:extLst>
            </p:cNvPr>
            <p:cNvSpPr>
              <a:spLocks/>
            </p:cNvSpPr>
            <p:nvPr/>
          </p:nvSpPr>
          <p:spPr bwMode="auto">
            <a:xfrm>
              <a:off x="5614" y="582"/>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 name="Freeform 85">
              <a:extLst>
                <a:ext uri="{FF2B5EF4-FFF2-40B4-BE49-F238E27FC236}">
                  <a16:creationId xmlns:a16="http://schemas.microsoft.com/office/drawing/2014/main" id="{D40C4D56-5BC5-4FD7-82AF-233510CECC1D}"/>
                </a:ext>
              </a:extLst>
            </p:cNvPr>
            <p:cNvSpPr>
              <a:spLocks/>
            </p:cNvSpPr>
            <p:nvPr/>
          </p:nvSpPr>
          <p:spPr bwMode="auto">
            <a:xfrm>
              <a:off x="5614" y="653"/>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 name="Freeform 86">
              <a:extLst>
                <a:ext uri="{FF2B5EF4-FFF2-40B4-BE49-F238E27FC236}">
                  <a16:creationId xmlns:a16="http://schemas.microsoft.com/office/drawing/2014/main" id="{B216DEC3-578C-4975-B762-B1F51198E2CB}"/>
                </a:ext>
              </a:extLst>
            </p:cNvPr>
            <p:cNvSpPr>
              <a:spLocks/>
            </p:cNvSpPr>
            <p:nvPr/>
          </p:nvSpPr>
          <p:spPr bwMode="auto">
            <a:xfrm>
              <a:off x="5614" y="724"/>
              <a:ext cx="91" cy="62"/>
            </a:xfrm>
            <a:custGeom>
              <a:avLst/>
              <a:gdLst>
                <a:gd name="T0" fmla="*/ 24 w 61"/>
                <a:gd name="T1" fmla="*/ 42 h 42"/>
                <a:gd name="T2" fmla="*/ 20 w 61"/>
                <a:gd name="T3" fmla="*/ 41 h 42"/>
                <a:gd name="T4" fmla="*/ 2 w 61"/>
                <a:gd name="T5" fmla="*/ 23 h 42"/>
                <a:gd name="T6" fmla="*/ 2 w 61"/>
                <a:gd name="T7" fmla="*/ 14 h 42"/>
                <a:gd name="T8" fmla="*/ 10 w 61"/>
                <a:gd name="T9" fmla="*/ 14 h 42"/>
                <a:gd name="T10" fmla="*/ 24 w 61"/>
                <a:gd name="T11" fmla="*/ 28 h 42"/>
                <a:gd name="T12" fmla="*/ 50 w 61"/>
                <a:gd name="T13" fmla="*/ 2 h 42"/>
                <a:gd name="T14" fmla="*/ 58 w 61"/>
                <a:gd name="T15" fmla="*/ 2 h 42"/>
                <a:gd name="T16" fmla="*/ 58 w 61"/>
                <a:gd name="T17" fmla="*/ 11 h 42"/>
                <a:gd name="T18" fmla="*/ 28 w 61"/>
                <a:gd name="T19" fmla="*/ 41 h 42"/>
                <a:gd name="T20" fmla="*/ 24 w 61"/>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2">
                  <a:moveTo>
                    <a:pt x="24" y="42"/>
                  </a:moveTo>
                  <a:cubicBezTo>
                    <a:pt x="23" y="42"/>
                    <a:pt x="21" y="42"/>
                    <a:pt x="20" y="41"/>
                  </a:cubicBezTo>
                  <a:cubicBezTo>
                    <a:pt x="2" y="23"/>
                    <a:pt x="2" y="23"/>
                    <a:pt x="2" y="23"/>
                  </a:cubicBezTo>
                  <a:cubicBezTo>
                    <a:pt x="0" y="20"/>
                    <a:pt x="0" y="17"/>
                    <a:pt x="2" y="14"/>
                  </a:cubicBezTo>
                  <a:cubicBezTo>
                    <a:pt x="4" y="12"/>
                    <a:pt x="8" y="12"/>
                    <a:pt x="10" y="14"/>
                  </a:cubicBezTo>
                  <a:cubicBezTo>
                    <a:pt x="24" y="28"/>
                    <a:pt x="24" y="28"/>
                    <a:pt x="24" y="28"/>
                  </a:cubicBezTo>
                  <a:cubicBezTo>
                    <a:pt x="50" y="2"/>
                    <a:pt x="50" y="2"/>
                    <a:pt x="50" y="2"/>
                  </a:cubicBezTo>
                  <a:cubicBezTo>
                    <a:pt x="52" y="0"/>
                    <a:pt x="56" y="0"/>
                    <a:pt x="58" y="2"/>
                  </a:cubicBezTo>
                  <a:cubicBezTo>
                    <a:pt x="61" y="5"/>
                    <a:pt x="61" y="8"/>
                    <a:pt x="58" y="11"/>
                  </a:cubicBezTo>
                  <a:cubicBezTo>
                    <a:pt x="28" y="41"/>
                    <a:pt x="28" y="41"/>
                    <a:pt x="28" y="41"/>
                  </a:cubicBezTo>
                  <a:cubicBezTo>
                    <a:pt x="27" y="42"/>
                    <a:pt x="26" y="42"/>
                    <a:pt x="24"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2" name="Content Placeholder 30">
            <a:extLst>
              <a:ext uri="{FF2B5EF4-FFF2-40B4-BE49-F238E27FC236}">
                <a16:creationId xmlns:a16="http://schemas.microsoft.com/office/drawing/2014/main" id="{A7B6363C-A8CB-4C00-A47A-E1648F26137C}"/>
              </a:ext>
            </a:extLst>
          </p:cNvPr>
          <p:cNvSpPr txBox="1">
            <a:spLocks/>
          </p:cNvSpPr>
          <p:nvPr/>
        </p:nvSpPr>
        <p:spPr>
          <a:xfrm>
            <a:off x="222928" y="1095080"/>
            <a:ext cx="8698143" cy="746073"/>
          </a:xfrm>
          <a:prstGeom prst="roundRect">
            <a:avLst>
              <a:gd name="adj" fmla="val 10000"/>
            </a:avLst>
          </a:prstGeom>
          <a:noFill/>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txBody>
          <a:bodyPr/>
          <a:lstStyle>
            <a:lvl1pPr marL="164592" indent="-164592" algn="l" defTabSz="457200"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9pPr>
          </a:lstStyle>
          <a:p>
            <a:pPr marL="0" indent="0" algn="ctr">
              <a:buNone/>
            </a:pPr>
            <a:r>
              <a:rPr lang="en-US" sz="2000" b="1"/>
              <a:t>Stay tuned over the coming months as VA keeps steady </a:t>
            </a:r>
            <a:br>
              <a:rPr lang="en-US" sz="2000" b="1"/>
            </a:br>
            <a:r>
              <a:rPr lang="en-US" sz="2000" b="1"/>
              <a:t>communication with all stakeholder groups. </a:t>
            </a:r>
          </a:p>
        </p:txBody>
      </p:sp>
    </p:spTree>
    <p:extLst>
      <p:ext uri="{BB962C8B-B14F-4D97-AF65-F5344CB8AC3E}">
        <p14:creationId xmlns:p14="http://schemas.microsoft.com/office/powerpoint/2010/main" val="324397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6742642" y="6172200"/>
            <a:ext cx="2133600" cy="304800"/>
          </a:xfrm>
        </p:spPr>
        <p:txBody>
          <a:bodyPr/>
          <a:lstStyle/>
          <a:p>
            <a:pPr>
              <a:defRPr/>
            </a:pPr>
            <a:fld id="{B5D49A97-9B22-D549-B192-48BA620B0C07}" type="slidenum">
              <a:rPr lang="en-US" smtClean="0">
                <a:solidFill>
                  <a:prstClr val="white"/>
                </a:solidFill>
                <a:latin typeface="Calibri"/>
              </a:rPr>
              <a:pPr>
                <a:defRPr/>
              </a:pPr>
              <a:t>17</a:t>
            </a:fld>
            <a:endParaRPr lang="en-US">
              <a:solidFill>
                <a:prstClr val="white"/>
              </a:solidFill>
              <a:latin typeface="Calibri"/>
            </a:endParaRPr>
          </a:p>
        </p:txBody>
      </p:sp>
      <p:sp>
        <p:nvSpPr>
          <p:cNvPr id="3" name="Title 2">
            <a:extLst>
              <a:ext uri="{FF2B5EF4-FFF2-40B4-BE49-F238E27FC236}">
                <a16:creationId xmlns:a16="http://schemas.microsoft.com/office/drawing/2014/main" id="{5836579B-1576-4B5B-91BA-09666993BAA9}"/>
              </a:ext>
            </a:extLst>
          </p:cNvPr>
          <p:cNvSpPr>
            <a:spLocks noGrp="1"/>
          </p:cNvSpPr>
          <p:nvPr>
            <p:ph type="title"/>
          </p:nvPr>
        </p:nvSpPr>
        <p:spPr>
          <a:xfrm>
            <a:off x="990600" y="76200"/>
            <a:ext cx="8153400" cy="685800"/>
          </a:xfrm>
        </p:spPr>
        <p:txBody>
          <a:bodyPr/>
          <a:lstStyle/>
          <a:p>
            <a:r>
              <a:rPr lang="en-US" sz="2000"/>
              <a:t>Rogers STEM Scholarship</a:t>
            </a:r>
          </a:p>
        </p:txBody>
      </p:sp>
      <p:cxnSp>
        <p:nvCxnSpPr>
          <p:cNvPr id="23" name="Straight Connector 22">
            <a:extLst>
              <a:ext uri="{FF2B5EF4-FFF2-40B4-BE49-F238E27FC236}">
                <a16:creationId xmlns:a16="http://schemas.microsoft.com/office/drawing/2014/main" id="{8C5F6965-549B-47B5-AE5F-38653233B1E7}"/>
              </a:ext>
            </a:extLst>
          </p:cNvPr>
          <p:cNvCxnSpPr>
            <a:cxnSpLocks/>
          </p:cNvCxnSpPr>
          <p:nvPr/>
        </p:nvCxnSpPr>
        <p:spPr>
          <a:xfrm>
            <a:off x="664211" y="4307575"/>
            <a:ext cx="7788909" cy="0"/>
          </a:xfrm>
          <a:prstGeom prst="line">
            <a:avLst/>
          </a:prstGeom>
          <a:ln w="222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25">
            <a:extLst>
              <a:ext uri="{FF2B5EF4-FFF2-40B4-BE49-F238E27FC236}">
                <a16:creationId xmlns:a16="http://schemas.microsoft.com/office/drawing/2014/main" id="{575D3186-281F-4323-BB0E-8E6B4913AA5A}"/>
              </a:ext>
            </a:extLst>
          </p:cNvPr>
          <p:cNvSpPr/>
          <p:nvPr/>
        </p:nvSpPr>
        <p:spPr>
          <a:xfrm>
            <a:off x="546104" y="4663844"/>
            <a:ext cx="8232459" cy="1015663"/>
          </a:xfrm>
          <a:prstGeom prst="rect">
            <a:avLst/>
          </a:prstGeom>
        </p:spPr>
        <p:txBody>
          <a:bodyPr wrap="square">
            <a:spAutoFit/>
          </a:bodyPr>
          <a:lstStyle/>
          <a:p>
            <a:pPr marL="342900" lvl="0" indent="-342900">
              <a:buFont typeface="Arial" panose="020B0604020202020204" pitchFamily="34" charset="0"/>
              <a:buChar char="•"/>
            </a:pPr>
            <a:r>
              <a:rPr lang="en-US" sz="2000"/>
              <a:t>Effective August 1, 2019</a:t>
            </a:r>
          </a:p>
          <a:p>
            <a:pPr marL="342900" lvl="0" indent="-342900">
              <a:buFont typeface="Arial" panose="020B0604020202020204" pitchFamily="34" charset="0"/>
              <a:buChar char="•"/>
            </a:pPr>
            <a:r>
              <a:rPr lang="en-US" sz="2000"/>
              <a:t>VA will leverage VA Form 22-1995 for student applications</a:t>
            </a:r>
          </a:p>
          <a:p>
            <a:pPr marL="342900" lvl="0" indent="-342900">
              <a:buFont typeface="Arial" panose="020B0604020202020204" pitchFamily="34" charset="0"/>
              <a:buChar char="•"/>
            </a:pPr>
            <a:r>
              <a:rPr lang="en-US" sz="2000"/>
              <a:t>Eligible programs must exceed 128 credit hours</a:t>
            </a:r>
          </a:p>
        </p:txBody>
      </p:sp>
      <p:sp>
        <p:nvSpPr>
          <p:cNvPr id="28" name="Slide Number Placeholder 1">
            <a:extLst>
              <a:ext uri="{FF2B5EF4-FFF2-40B4-BE49-F238E27FC236}">
                <a16:creationId xmlns:a16="http://schemas.microsoft.com/office/drawing/2014/main" id="{25BB45A9-7D68-4E9C-BD85-79CEC452B8A8}"/>
              </a:ext>
            </a:extLst>
          </p:cNvPr>
          <p:cNvSpPr txBox="1">
            <a:spLocks/>
          </p:cNvSpPr>
          <p:nvPr/>
        </p:nvSpPr>
        <p:spPr>
          <a:xfrm>
            <a:off x="6974515" y="6553200"/>
            <a:ext cx="2133600" cy="304800"/>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75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CB68590-EDB1-A04A-B20D-709416CFE8EF}" type="slidenum">
              <a:rPr lang="en-US" smtClean="0">
                <a:solidFill>
                  <a:prstClr val="white"/>
                </a:solidFill>
                <a:latin typeface="Calibri"/>
              </a:rPr>
              <a:pPr>
                <a:defRPr/>
              </a:pPr>
              <a:t>17</a:t>
            </a:fld>
            <a:endParaRPr lang="en-US">
              <a:solidFill>
                <a:prstClr val="white"/>
              </a:solidFill>
              <a:latin typeface="Calibri"/>
            </a:endParaRPr>
          </a:p>
        </p:txBody>
      </p:sp>
      <p:pic>
        <p:nvPicPr>
          <p:cNvPr id="5" name="Picture 4" descr="A close up of a sign&#10;&#10;Description automatically generated">
            <a:extLst>
              <a:ext uri="{FF2B5EF4-FFF2-40B4-BE49-F238E27FC236}">
                <a16:creationId xmlns:a16="http://schemas.microsoft.com/office/drawing/2014/main" id="{740D8B32-78D9-4802-98B1-09580AB65C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8626" y="1443412"/>
            <a:ext cx="1920077" cy="2539020"/>
          </a:xfrm>
          <a:prstGeom prst="rect">
            <a:avLst/>
          </a:prstGeom>
        </p:spPr>
      </p:pic>
    </p:spTree>
    <p:extLst>
      <p:ext uri="{BB962C8B-B14F-4D97-AF65-F5344CB8AC3E}">
        <p14:creationId xmlns:p14="http://schemas.microsoft.com/office/powerpoint/2010/main" val="154742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6F43FEA-301F-42A5-9CD3-874883A4E808}"/>
              </a:ext>
            </a:extLst>
          </p:cNvPr>
          <p:cNvSpPr>
            <a:spLocks noGrp="1"/>
          </p:cNvSpPr>
          <p:nvPr>
            <p:ph type="sldNum" sz="quarter" idx="12"/>
          </p:nvPr>
        </p:nvSpPr>
        <p:spPr/>
        <p:txBody>
          <a:bodyPr/>
          <a:lstStyle/>
          <a:p>
            <a:pPr>
              <a:defRPr/>
            </a:pPr>
            <a:fld id="{B5D49A97-9B22-D549-B192-48BA620B0C07}" type="slidenum">
              <a:rPr lang="en-US" smtClean="0">
                <a:solidFill>
                  <a:prstClr val="white"/>
                </a:solidFill>
                <a:latin typeface="Calibri"/>
              </a:rPr>
              <a:pPr>
                <a:defRPr/>
              </a:pPr>
              <a:t>2</a:t>
            </a:fld>
            <a:endParaRPr lang="en-US">
              <a:solidFill>
                <a:prstClr val="white"/>
              </a:solidFill>
              <a:latin typeface="Calibri"/>
            </a:endParaRPr>
          </a:p>
        </p:txBody>
      </p:sp>
      <p:sp>
        <p:nvSpPr>
          <p:cNvPr id="4" name="Title 3">
            <a:extLst>
              <a:ext uri="{FF2B5EF4-FFF2-40B4-BE49-F238E27FC236}">
                <a16:creationId xmlns:a16="http://schemas.microsoft.com/office/drawing/2014/main" id="{03C5CE1C-7560-4CA7-842B-5B090401AE0A}"/>
              </a:ext>
            </a:extLst>
          </p:cNvPr>
          <p:cNvSpPr>
            <a:spLocks noGrp="1"/>
          </p:cNvSpPr>
          <p:nvPr>
            <p:ph type="title"/>
          </p:nvPr>
        </p:nvSpPr>
        <p:spPr/>
        <p:txBody>
          <a:bodyPr/>
          <a:lstStyle/>
          <a:p>
            <a:r>
              <a:rPr lang="en-US" sz="2000"/>
              <a:t>Agenda</a:t>
            </a:r>
          </a:p>
        </p:txBody>
      </p:sp>
      <p:sp>
        <p:nvSpPr>
          <p:cNvPr id="6" name="Text Placeholder 5">
            <a:extLst>
              <a:ext uri="{FF2B5EF4-FFF2-40B4-BE49-F238E27FC236}">
                <a16:creationId xmlns:a16="http://schemas.microsoft.com/office/drawing/2014/main" id="{87B17F64-52AA-43E4-AEE2-FD00D52E1EA2}"/>
              </a:ext>
            </a:extLst>
          </p:cNvPr>
          <p:cNvSpPr txBox="1">
            <a:spLocks/>
          </p:cNvSpPr>
          <p:nvPr/>
        </p:nvSpPr>
        <p:spPr>
          <a:xfrm>
            <a:off x="7735177" y="2068003"/>
            <a:ext cx="2303295" cy="795638"/>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685784" eaLnBrk="0" hangingPunct="0">
              <a:lnSpc>
                <a:spcPts val="2025"/>
              </a:lnSpc>
              <a:spcBef>
                <a:spcPts val="0"/>
              </a:spcBef>
              <a:buClr>
                <a:srgbClr val="FFC000"/>
              </a:buClr>
              <a:defRPr/>
            </a:pPr>
            <a:endParaRPr lang="en-US" sz="2100" b="1" kern="0">
              <a:latin typeface="+mj-lt"/>
              <a:ea typeface="Arial Black" charset="0"/>
              <a:cs typeface="Arial Black" charset="0"/>
            </a:endParaRPr>
          </a:p>
        </p:txBody>
      </p:sp>
      <p:sp>
        <p:nvSpPr>
          <p:cNvPr id="21" name="Text Placeholder 5">
            <a:extLst>
              <a:ext uri="{FF2B5EF4-FFF2-40B4-BE49-F238E27FC236}">
                <a16:creationId xmlns:a16="http://schemas.microsoft.com/office/drawing/2014/main" id="{F3D03B06-BD47-4AF9-811E-5E727351BE71}"/>
              </a:ext>
            </a:extLst>
          </p:cNvPr>
          <p:cNvSpPr txBox="1">
            <a:spLocks/>
          </p:cNvSpPr>
          <p:nvPr/>
        </p:nvSpPr>
        <p:spPr>
          <a:xfrm>
            <a:off x="7509061" y="1483704"/>
            <a:ext cx="3071060" cy="1060851"/>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endParaRPr lang="en-US" sz="2800" b="1" kern="0">
              <a:latin typeface="+mj-lt"/>
              <a:ea typeface="Arial Black" charset="0"/>
              <a:cs typeface="Arial Black" charset="0"/>
            </a:endParaRPr>
          </a:p>
        </p:txBody>
      </p:sp>
      <p:sp>
        <p:nvSpPr>
          <p:cNvPr id="16" name="Text Placeholder 5">
            <a:extLst>
              <a:ext uri="{FF2B5EF4-FFF2-40B4-BE49-F238E27FC236}">
                <a16:creationId xmlns:a16="http://schemas.microsoft.com/office/drawing/2014/main" id="{88D8E9B9-0512-4BDA-A4D8-DDE3EE23D47E}"/>
              </a:ext>
            </a:extLst>
          </p:cNvPr>
          <p:cNvSpPr txBox="1">
            <a:spLocks/>
          </p:cNvSpPr>
          <p:nvPr/>
        </p:nvSpPr>
        <p:spPr>
          <a:xfrm>
            <a:off x="1505721" y="3156974"/>
            <a:ext cx="3085513" cy="1454392"/>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r>
              <a:rPr lang="en-US" sz="3000" b="1" kern="0">
                <a:latin typeface="+mj-lt"/>
                <a:ea typeface="Arial Black" charset="0"/>
                <a:cs typeface="Arial Black" charset="0"/>
              </a:rPr>
              <a:t>PURPOSE AND OUTCOMES</a:t>
            </a:r>
          </a:p>
        </p:txBody>
      </p:sp>
      <p:sp>
        <p:nvSpPr>
          <p:cNvPr id="17" name="Text Placeholder 5">
            <a:extLst>
              <a:ext uri="{FF2B5EF4-FFF2-40B4-BE49-F238E27FC236}">
                <a16:creationId xmlns:a16="http://schemas.microsoft.com/office/drawing/2014/main" id="{D60F15FE-7809-4D06-9377-FAC0FCC28099}"/>
              </a:ext>
            </a:extLst>
          </p:cNvPr>
          <p:cNvSpPr txBox="1">
            <a:spLocks/>
          </p:cNvSpPr>
          <p:nvPr/>
        </p:nvSpPr>
        <p:spPr>
          <a:xfrm>
            <a:off x="1505720" y="1651047"/>
            <a:ext cx="3533753" cy="1060851"/>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r>
              <a:rPr lang="en-US" sz="3000" b="1" kern="0">
                <a:latin typeface="+mj-lt"/>
                <a:ea typeface="Arial Black" charset="0"/>
                <a:cs typeface="Arial Black" charset="0"/>
              </a:rPr>
              <a:t>INTRODUCTIONS</a:t>
            </a:r>
          </a:p>
        </p:txBody>
      </p:sp>
      <p:sp>
        <p:nvSpPr>
          <p:cNvPr id="18" name="Content Placeholder 4">
            <a:extLst>
              <a:ext uri="{FF2B5EF4-FFF2-40B4-BE49-F238E27FC236}">
                <a16:creationId xmlns:a16="http://schemas.microsoft.com/office/drawing/2014/main" id="{08DD41A8-732D-4DE1-931E-DBF261C8F2F3}"/>
              </a:ext>
            </a:extLst>
          </p:cNvPr>
          <p:cNvSpPr txBox="1">
            <a:spLocks/>
          </p:cNvSpPr>
          <p:nvPr/>
        </p:nvSpPr>
        <p:spPr>
          <a:xfrm>
            <a:off x="293912" y="1371604"/>
            <a:ext cx="2772787" cy="1095055"/>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2000" kern="1200" baseline="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31775" marR="0" lvl="0" indent="-231775" defTabSz="914400" eaLnBrk="1" fontAlgn="auto" latinLnBrk="0" hangingPunct="1">
              <a:lnSpc>
                <a:spcPct val="100000"/>
              </a:lnSpc>
              <a:spcBef>
                <a:spcPts val="0"/>
              </a:spcBef>
              <a:spcAft>
                <a:spcPts val="0"/>
              </a:spcAft>
              <a:buClrTx/>
              <a:buSzTx/>
              <a:buFont typeface="Arial" charset="0"/>
              <a:buNone/>
              <a:tabLst/>
              <a:defRPr/>
            </a:pPr>
            <a:r>
              <a:rPr lang="en-US" sz="5800" b="1">
                <a:solidFill>
                  <a:schemeClr val="bg2"/>
                </a:solidFill>
                <a:latin typeface="+mj-lt"/>
                <a:ea typeface="Graphik Black" charset="0"/>
                <a:cs typeface="Graphik Black" charset="0"/>
              </a:rPr>
              <a:t>01</a:t>
            </a:r>
          </a:p>
        </p:txBody>
      </p:sp>
      <p:sp>
        <p:nvSpPr>
          <p:cNvPr id="19" name="Content Placeholder 4">
            <a:extLst>
              <a:ext uri="{FF2B5EF4-FFF2-40B4-BE49-F238E27FC236}">
                <a16:creationId xmlns:a16="http://schemas.microsoft.com/office/drawing/2014/main" id="{071D834B-8B2B-46F9-B81B-57B3AFEBDA14}"/>
              </a:ext>
            </a:extLst>
          </p:cNvPr>
          <p:cNvSpPr txBox="1">
            <a:spLocks/>
          </p:cNvSpPr>
          <p:nvPr/>
        </p:nvSpPr>
        <p:spPr>
          <a:xfrm>
            <a:off x="292691" y="2905677"/>
            <a:ext cx="2772787" cy="396266"/>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2000" kern="1200" baseline="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31775" marR="0" lvl="0" indent="-231775" defTabSz="914400" eaLnBrk="1" fontAlgn="auto" latinLnBrk="0" hangingPunct="1">
              <a:lnSpc>
                <a:spcPct val="100000"/>
              </a:lnSpc>
              <a:spcBef>
                <a:spcPts val="0"/>
              </a:spcBef>
              <a:spcAft>
                <a:spcPts val="0"/>
              </a:spcAft>
              <a:buClrTx/>
              <a:buSzTx/>
              <a:buFont typeface="Arial" charset="0"/>
              <a:buNone/>
              <a:tabLst/>
              <a:defRPr/>
            </a:pPr>
            <a:r>
              <a:rPr lang="en-US" sz="5800" b="1">
                <a:solidFill>
                  <a:schemeClr val="bg2"/>
                </a:solidFill>
                <a:latin typeface="+mj-lt"/>
                <a:ea typeface="Graphik Black" charset="0"/>
                <a:cs typeface="Graphik Black" charset="0"/>
              </a:rPr>
              <a:t>02</a:t>
            </a:r>
          </a:p>
        </p:txBody>
      </p:sp>
      <p:sp>
        <p:nvSpPr>
          <p:cNvPr id="31" name="Content Placeholder 4">
            <a:extLst>
              <a:ext uri="{FF2B5EF4-FFF2-40B4-BE49-F238E27FC236}">
                <a16:creationId xmlns:a16="http://schemas.microsoft.com/office/drawing/2014/main" id="{522AD941-7437-4721-9360-EAECAE2A2AA9}"/>
              </a:ext>
            </a:extLst>
          </p:cNvPr>
          <p:cNvSpPr txBox="1">
            <a:spLocks/>
          </p:cNvSpPr>
          <p:nvPr/>
        </p:nvSpPr>
        <p:spPr>
          <a:xfrm>
            <a:off x="292692" y="4475910"/>
            <a:ext cx="2772787" cy="1112342"/>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2000" kern="1200" baseline="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31775" marR="0" lvl="0" indent="-231775" defTabSz="914400" eaLnBrk="1" fontAlgn="auto" latinLnBrk="0" hangingPunct="1">
              <a:lnSpc>
                <a:spcPct val="100000"/>
              </a:lnSpc>
              <a:spcBef>
                <a:spcPts val="0"/>
              </a:spcBef>
              <a:spcAft>
                <a:spcPts val="0"/>
              </a:spcAft>
              <a:buClrTx/>
              <a:buSzTx/>
              <a:buFont typeface="Arial" charset="0"/>
              <a:buNone/>
              <a:tabLst/>
              <a:defRPr/>
            </a:pPr>
            <a:r>
              <a:rPr lang="en-US" sz="5800" b="1">
                <a:solidFill>
                  <a:schemeClr val="bg2"/>
                </a:solidFill>
                <a:latin typeface="+mj-lt"/>
                <a:ea typeface="Graphik Black" charset="0"/>
                <a:cs typeface="Graphik Black" charset="0"/>
              </a:rPr>
              <a:t>03</a:t>
            </a:r>
          </a:p>
        </p:txBody>
      </p:sp>
      <p:sp>
        <p:nvSpPr>
          <p:cNvPr id="32" name="Content Placeholder 4">
            <a:extLst>
              <a:ext uri="{FF2B5EF4-FFF2-40B4-BE49-F238E27FC236}">
                <a16:creationId xmlns:a16="http://schemas.microsoft.com/office/drawing/2014/main" id="{D94F8ABC-21EF-4AEA-99F4-A7B3FC125F5E}"/>
              </a:ext>
            </a:extLst>
          </p:cNvPr>
          <p:cNvSpPr txBox="1">
            <a:spLocks/>
          </p:cNvSpPr>
          <p:nvPr/>
        </p:nvSpPr>
        <p:spPr>
          <a:xfrm>
            <a:off x="4649186" y="1371604"/>
            <a:ext cx="2772787" cy="396266"/>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2000" kern="1200" baseline="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31775" marR="0" lvl="0" indent="-231775" defTabSz="914400" eaLnBrk="1" fontAlgn="auto" latinLnBrk="0" hangingPunct="1">
              <a:lnSpc>
                <a:spcPct val="100000"/>
              </a:lnSpc>
              <a:spcBef>
                <a:spcPts val="0"/>
              </a:spcBef>
              <a:spcAft>
                <a:spcPts val="0"/>
              </a:spcAft>
              <a:buClrTx/>
              <a:buSzTx/>
              <a:buFont typeface="Arial" charset="0"/>
              <a:buNone/>
              <a:tabLst/>
              <a:defRPr/>
            </a:pPr>
            <a:r>
              <a:rPr lang="en-US" sz="5800" b="1">
                <a:solidFill>
                  <a:schemeClr val="bg2"/>
                </a:solidFill>
                <a:latin typeface="+mj-lt"/>
                <a:ea typeface="Graphik Black" charset="0"/>
                <a:cs typeface="Graphik Black" charset="0"/>
              </a:rPr>
              <a:t>04</a:t>
            </a:r>
          </a:p>
        </p:txBody>
      </p:sp>
      <p:sp>
        <p:nvSpPr>
          <p:cNvPr id="33" name="Text Placeholder 5">
            <a:extLst>
              <a:ext uri="{FF2B5EF4-FFF2-40B4-BE49-F238E27FC236}">
                <a16:creationId xmlns:a16="http://schemas.microsoft.com/office/drawing/2014/main" id="{65D8C203-770A-47F1-92DB-490B2BCC4573}"/>
              </a:ext>
            </a:extLst>
          </p:cNvPr>
          <p:cNvSpPr txBox="1">
            <a:spLocks/>
          </p:cNvSpPr>
          <p:nvPr/>
        </p:nvSpPr>
        <p:spPr>
          <a:xfrm>
            <a:off x="1505721" y="4756335"/>
            <a:ext cx="2979191" cy="1454392"/>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r>
              <a:rPr lang="en-US" sz="3000" b="1" kern="0">
                <a:latin typeface="+mj-lt"/>
                <a:ea typeface="Arial Black" charset="0"/>
                <a:cs typeface="Arial Black" charset="0"/>
              </a:rPr>
              <a:t>BACKGROUND</a:t>
            </a:r>
          </a:p>
        </p:txBody>
      </p:sp>
      <p:sp>
        <p:nvSpPr>
          <p:cNvPr id="34" name="Text Placeholder 5">
            <a:extLst>
              <a:ext uri="{FF2B5EF4-FFF2-40B4-BE49-F238E27FC236}">
                <a16:creationId xmlns:a16="http://schemas.microsoft.com/office/drawing/2014/main" id="{BAEFCF62-6F01-4186-B231-8D0565F57E9A}"/>
              </a:ext>
            </a:extLst>
          </p:cNvPr>
          <p:cNvSpPr txBox="1">
            <a:spLocks/>
          </p:cNvSpPr>
          <p:nvPr/>
        </p:nvSpPr>
        <p:spPr>
          <a:xfrm>
            <a:off x="5838265" y="1651047"/>
            <a:ext cx="3048560" cy="1454392"/>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r>
              <a:rPr lang="en-US" sz="3000" b="1" kern="0">
                <a:latin typeface="+mj-lt"/>
                <a:ea typeface="Arial Black" charset="0"/>
                <a:cs typeface="Arial Black" charset="0"/>
              </a:rPr>
              <a:t>FREQUENTLY</a:t>
            </a:r>
          </a:p>
          <a:p>
            <a:pPr defTabSz="914378" eaLnBrk="0" hangingPunct="0">
              <a:lnSpc>
                <a:spcPts val="2700"/>
              </a:lnSpc>
              <a:spcBef>
                <a:spcPts val="0"/>
              </a:spcBef>
              <a:buClr>
                <a:srgbClr val="FFC000"/>
              </a:buClr>
              <a:defRPr/>
            </a:pPr>
            <a:r>
              <a:rPr lang="en-US" sz="3000" b="1" kern="0">
                <a:latin typeface="+mj-lt"/>
                <a:ea typeface="Arial Black" charset="0"/>
                <a:cs typeface="Arial Black" charset="0"/>
              </a:rPr>
              <a:t>ASKED QUESTIONS</a:t>
            </a:r>
          </a:p>
        </p:txBody>
      </p:sp>
      <p:sp>
        <p:nvSpPr>
          <p:cNvPr id="35" name="Content Placeholder 4">
            <a:extLst>
              <a:ext uri="{FF2B5EF4-FFF2-40B4-BE49-F238E27FC236}">
                <a16:creationId xmlns:a16="http://schemas.microsoft.com/office/drawing/2014/main" id="{49B8D93F-81CF-436B-AD13-1C5FA46A1882}"/>
              </a:ext>
            </a:extLst>
          </p:cNvPr>
          <p:cNvSpPr txBox="1">
            <a:spLocks/>
          </p:cNvSpPr>
          <p:nvPr/>
        </p:nvSpPr>
        <p:spPr>
          <a:xfrm>
            <a:off x="4630197" y="2905677"/>
            <a:ext cx="2772787" cy="396266"/>
          </a:xfrm>
          <a:prstGeom prst="rect">
            <a:avLst/>
          </a:prstGeom>
        </p:spPr>
        <p:txBody>
          <a:bodyPr vert="horz" lIns="0" tIns="0" rIns="0" bIns="0" rtlCol="0">
            <a:noAutofit/>
          </a:bodyPr>
          <a:lstStyle>
            <a:lvl1pPr marL="0" indent="0" algn="l" rtl="0" eaLnBrk="1" fontAlgn="base" hangingPunct="1">
              <a:lnSpc>
                <a:spcPct val="110000"/>
              </a:lnSpc>
              <a:spcBef>
                <a:spcPts val="1200"/>
              </a:spcBef>
              <a:spcAft>
                <a:spcPct val="0"/>
              </a:spcAft>
              <a:buFont typeface="Arial" pitchFamily="34" charset="0"/>
              <a:buNone/>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2000" kern="1200" baseline="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20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31775" marR="0" lvl="0" indent="-231775" defTabSz="914400" eaLnBrk="1" fontAlgn="auto" latinLnBrk="0" hangingPunct="1">
              <a:lnSpc>
                <a:spcPct val="100000"/>
              </a:lnSpc>
              <a:spcBef>
                <a:spcPts val="0"/>
              </a:spcBef>
              <a:spcAft>
                <a:spcPts val="0"/>
              </a:spcAft>
              <a:buClrTx/>
              <a:buSzTx/>
              <a:buFont typeface="Arial" charset="0"/>
              <a:buNone/>
              <a:tabLst/>
              <a:defRPr/>
            </a:pPr>
            <a:r>
              <a:rPr lang="en-US" sz="5800" b="1">
                <a:solidFill>
                  <a:schemeClr val="bg2"/>
                </a:solidFill>
                <a:latin typeface="+mj-lt"/>
                <a:ea typeface="Graphik Black" charset="0"/>
                <a:cs typeface="Graphik Black" charset="0"/>
              </a:rPr>
              <a:t>05</a:t>
            </a:r>
          </a:p>
        </p:txBody>
      </p:sp>
      <p:sp>
        <p:nvSpPr>
          <p:cNvPr id="36" name="Text Placeholder 5">
            <a:extLst>
              <a:ext uri="{FF2B5EF4-FFF2-40B4-BE49-F238E27FC236}">
                <a16:creationId xmlns:a16="http://schemas.microsoft.com/office/drawing/2014/main" id="{66F6A200-6BF8-4577-BBB9-D261A9702686}"/>
              </a:ext>
            </a:extLst>
          </p:cNvPr>
          <p:cNvSpPr txBox="1">
            <a:spLocks/>
          </p:cNvSpPr>
          <p:nvPr/>
        </p:nvSpPr>
        <p:spPr>
          <a:xfrm>
            <a:off x="5838266" y="3156974"/>
            <a:ext cx="3085514" cy="1454392"/>
          </a:xfrm>
          <a:prstGeom prst="rect">
            <a:avLst/>
          </a:prstGeom>
        </p:spPr>
        <p:txBody>
          <a:bodyPr lIns="0" tIns="0" rIns="0" bIns="0"/>
          <a:lstStyle>
            <a:lvl1pPr marL="0" indent="0" algn="l" rtl="0" eaLnBrk="1" fontAlgn="base" hangingPunct="1">
              <a:lnSpc>
                <a:spcPct val="110000"/>
              </a:lnSpc>
              <a:spcBef>
                <a:spcPts val="1200"/>
              </a:spcBef>
              <a:spcAft>
                <a:spcPct val="0"/>
              </a:spcAft>
              <a:buFont typeface="Arial" pitchFamily="34" charset="0"/>
              <a:buNone/>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216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432000" indent="-216000" algn="l" rtl="0" eaLnBrk="1" fontAlgn="base" hangingPunct="1">
              <a:lnSpc>
                <a:spcPct val="110000"/>
              </a:lnSpc>
              <a:spcBef>
                <a:spcPts val="800"/>
              </a:spcBef>
              <a:spcAft>
                <a:spcPct val="0"/>
              </a:spcAft>
              <a:buFont typeface="Arial" pitchFamily="34" charset="0"/>
              <a:buChar char="‒"/>
              <a:tabLst/>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612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864000" indent="-216000" algn="l" rtl="0" eaLnBrk="1" fontAlgn="base" hangingPunct="1">
              <a:lnSpc>
                <a:spcPct val="110000"/>
              </a:lnSpc>
              <a:spcBef>
                <a:spcPts val="800"/>
              </a:spcBef>
              <a:spcAft>
                <a:spcPct val="0"/>
              </a:spcAft>
              <a:buFont typeface="Arial" pitchFamily="34" charset="0"/>
              <a:buChar char="‒"/>
              <a:defRPr sz="180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3351933"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376"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0819"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261" indent="-304723" algn="l" defTabSz="121888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defTabSz="914378" eaLnBrk="0" hangingPunct="0">
              <a:lnSpc>
                <a:spcPts val="2700"/>
              </a:lnSpc>
              <a:spcBef>
                <a:spcPts val="0"/>
              </a:spcBef>
              <a:buClr>
                <a:srgbClr val="FFC000"/>
              </a:buClr>
              <a:defRPr/>
            </a:pPr>
            <a:r>
              <a:rPr lang="en-US" sz="3000" b="1" kern="0">
                <a:latin typeface="+mj-lt"/>
              </a:rPr>
              <a:t>NEXT STEPS</a:t>
            </a:r>
          </a:p>
        </p:txBody>
      </p:sp>
    </p:spTree>
    <p:extLst>
      <p:ext uri="{BB962C8B-B14F-4D97-AF65-F5344CB8AC3E}">
        <p14:creationId xmlns:p14="http://schemas.microsoft.com/office/powerpoint/2010/main" val="150294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309A90-915B-4D00-A22E-F167CA233AE5}"/>
              </a:ext>
            </a:extLst>
          </p:cNvPr>
          <p:cNvSpPr>
            <a:spLocks noGrp="1"/>
          </p:cNvSpPr>
          <p:nvPr>
            <p:ph type="title"/>
          </p:nvPr>
        </p:nvSpPr>
        <p:spPr/>
        <p:txBody>
          <a:bodyPr/>
          <a:lstStyle/>
          <a:p>
            <a:r>
              <a:rPr lang="en-US" sz="2000"/>
              <a:t>Purpose of Focus Group</a:t>
            </a:r>
          </a:p>
        </p:txBody>
      </p:sp>
      <p:sp>
        <p:nvSpPr>
          <p:cNvPr id="46" name="Slide Number Placeholder 2">
            <a:extLst>
              <a:ext uri="{FF2B5EF4-FFF2-40B4-BE49-F238E27FC236}">
                <a16:creationId xmlns:a16="http://schemas.microsoft.com/office/drawing/2014/main" id="{69D4457C-9E38-498B-88F5-5C0DB150405B}"/>
              </a:ext>
            </a:extLst>
          </p:cNvPr>
          <p:cNvSpPr txBox="1">
            <a:spLocks/>
          </p:cNvSpPr>
          <p:nvPr/>
        </p:nvSpPr>
        <p:spPr>
          <a:xfrm>
            <a:off x="7000337" y="6553200"/>
            <a:ext cx="2133600" cy="304800"/>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75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5D49A97-9B22-D549-B192-48BA620B0C07}" type="slidenum">
              <a:rPr lang="en-US" smtClean="0">
                <a:solidFill>
                  <a:prstClr val="white"/>
                </a:solidFill>
                <a:latin typeface="+mj-lt"/>
              </a:rPr>
              <a:pPr>
                <a:defRPr/>
              </a:pPr>
              <a:t>3</a:t>
            </a:fld>
            <a:endParaRPr lang="en-US">
              <a:solidFill>
                <a:prstClr val="white"/>
              </a:solidFill>
              <a:latin typeface="+mj-lt"/>
            </a:endParaRPr>
          </a:p>
        </p:txBody>
      </p:sp>
      <p:grpSp>
        <p:nvGrpSpPr>
          <p:cNvPr id="14" name="Group 13">
            <a:extLst>
              <a:ext uri="{FF2B5EF4-FFF2-40B4-BE49-F238E27FC236}">
                <a16:creationId xmlns:a16="http://schemas.microsoft.com/office/drawing/2014/main" id="{F8CADFD2-80DE-4800-8ADC-542EE6736662}"/>
              </a:ext>
            </a:extLst>
          </p:cNvPr>
          <p:cNvGrpSpPr/>
          <p:nvPr/>
        </p:nvGrpSpPr>
        <p:grpSpPr>
          <a:xfrm>
            <a:off x="877662" y="4284826"/>
            <a:ext cx="964905" cy="977930"/>
            <a:chOff x="536210" y="1898011"/>
            <a:chExt cx="1286540" cy="1303906"/>
          </a:xfrm>
        </p:grpSpPr>
        <p:sp>
          <p:nvSpPr>
            <p:cNvPr id="15" name="Oval 14">
              <a:extLst>
                <a:ext uri="{FF2B5EF4-FFF2-40B4-BE49-F238E27FC236}">
                  <a16:creationId xmlns:a16="http://schemas.microsoft.com/office/drawing/2014/main" id="{C702225A-D901-43E1-947B-E58E3E765D90}"/>
                </a:ext>
              </a:extLst>
            </p:cNvPr>
            <p:cNvSpPr/>
            <p:nvPr/>
          </p:nvSpPr>
          <p:spPr>
            <a:xfrm>
              <a:off x="536210" y="1898011"/>
              <a:ext cx="1286540" cy="1303906"/>
            </a:xfrm>
            <a:prstGeom prst="ellipse">
              <a:avLst/>
            </a:prstGeom>
            <a:noFill/>
            <a:ln w="76200" cap="flat" cmpd="sng" algn="ctr">
              <a:solidFill>
                <a:srgbClr val="41647F"/>
              </a:solidFill>
              <a:prstDash val="solid"/>
              <a:miter lim="800000"/>
            </a:ln>
            <a:effectLst/>
          </p:spPr>
          <p:txBody>
            <a:bodyPr rtlCol="0" anchor="ctr"/>
            <a:lstStyle/>
            <a:p>
              <a:pPr algn="ctr"/>
              <a:endParaRPr lang="en-US" sz="1350" kern="0">
                <a:solidFill>
                  <a:prstClr val="white"/>
                </a:solidFill>
                <a:latin typeface="+mj-lt"/>
              </a:endParaRPr>
            </a:p>
          </p:txBody>
        </p:sp>
        <p:grpSp>
          <p:nvGrpSpPr>
            <p:cNvPr id="16" name="Group 128">
              <a:extLst>
                <a:ext uri="{FF2B5EF4-FFF2-40B4-BE49-F238E27FC236}">
                  <a16:creationId xmlns:a16="http://schemas.microsoft.com/office/drawing/2014/main" id="{75B35B61-92C6-434A-8004-5A9300E53C8D}"/>
                </a:ext>
              </a:extLst>
            </p:cNvPr>
            <p:cNvGrpSpPr>
              <a:grpSpLocks noChangeAspect="1"/>
            </p:cNvGrpSpPr>
            <p:nvPr/>
          </p:nvGrpSpPr>
          <p:grpSpPr bwMode="auto">
            <a:xfrm>
              <a:off x="823417" y="2147628"/>
              <a:ext cx="702911" cy="804672"/>
              <a:chOff x="1398" y="2998"/>
              <a:chExt cx="373" cy="427"/>
            </a:xfrm>
            <a:solidFill>
              <a:srgbClr val="171616"/>
            </a:solidFill>
          </p:grpSpPr>
          <p:sp>
            <p:nvSpPr>
              <p:cNvPr id="17" name="Freeform 129">
                <a:extLst>
                  <a:ext uri="{FF2B5EF4-FFF2-40B4-BE49-F238E27FC236}">
                    <a16:creationId xmlns:a16="http://schemas.microsoft.com/office/drawing/2014/main" id="{EA2730D1-E9EA-422D-9F63-ED2BB0CB2CD5}"/>
                  </a:ext>
                </a:extLst>
              </p:cNvPr>
              <p:cNvSpPr>
                <a:spLocks noEditPoints="1"/>
              </p:cNvSpPr>
              <p:nvPr/>
            </p:nvSpPr>
            <p:spPr bwMode="auto">
              <a:xfrm>
                <a:off x="1451" y="3052"/>
                <a:ext cx="266" cy="266"/>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12 h 180"/>
                  <a:gd name="T12" fmla="*/ 12 w 180"/>
                  <a:gd name="T13" fmla="*/ 90 h 180"/>
                  <a:gd name="T14" fmla="*/ 90 w 180"/>
                  <a:gd name="T15" fmla="*/ 168 h 180"/>
                  <a:gd name="T16" fmla="*/ 168 w 180"/>
                  <a:gd name="T17" fmla="*/ 90 h 180"/>
                  <a:gd name="T18" fmla="*/ 90 w 180"/>
                  <a:gd name="T19"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0" y="180"/>
                      <a:pt x="0" y="139"/>
                      <a:pt x="0" y="90"/>
                    </a:cubicBezTo>
                    <a:cubicBezTo>
                      <a:pt x="0" y="40"/>
                      <a:pt x="40" y="0"/>
                      <a:pt x="90" y="0"/>
                    </a:cubicBezTo>
                    <a:cubicBezTo>
                      <a:pt x="139" y="0"/>
                      <a:pt x="180" y="40"/>
                      <a:pt x="180" y="90"/>
                    </a:cubicBezTo>
                    <a:cubicBezTo>
                      <a:pt x="180" y="139"/>
                      <a:pt x="139" y="180"/>
                      <a:pt x="90" y="180"/>
                    </a:cubicBezTo>
                    <a:close/>
                    <a:moveTo>
                      <a:pt x="90" y="12"/>
                    </a:moveTo>
                    <a:cubicBezTo>
                      <a:pt x="47" y="12"/>
                      <a:pt x="12" y="47"/>
                      <a:pt x="12" y="90"/>
                    </a:cubicBezTo>
                    <a:cubicBezTo>
                      <a:pt x="12" y="133"/>
                      <a:pt x="47" y="168"/>
                      <a:pt x="90" y="168"/>
                    </a:cubicBezTo>
                    <a:cubicBezTo>
                      <a:pt x="133" y="168"/>
                      <a:pt x="168" y="133"/>
                      <a:pt x="168" y="90"/>
                    </a:cubicBezTo>
                    <a:cubicBezTo>
                      <a:pt x="168" y="47"/>
                      <a:pt x="133" y="12"/>
                      <a:pt x="90" y="12"/>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18" name="Freeform 130">
                <a:extLst>
                  <a:ext uri="{FF2B5EF4-FFF2-40B4-BE49-F238E27FC236}">
                    <a16:creationId xmlns:a16="http://schemas.microsoft.com/office/drawing/2014/main" id="{0AA1E23A-3845-407E-825E-1917260F14E0}"/>
                  </a:ext>
                </a:extLst>
              </p:cNvPr>
              <p:cNvSpPr>
                <a:spLocks/>
              </p:cNvSpPr>
              <p:nvPr/>
            </p:nvSpPr>
            <p:spPr bwMode="auto">
              <a:xfrm>
                <a:off x="1522" y="3300"/>
                <a:ext cx="124" cy="54"/>
              </a:xfrm>
              <a:custGeom>
                <a:avLst/>
                <a:gdLst>
                  <a:gd name="T0" fmla="*/ 78 w 84"/>
                  <a:gd name="T1" fmla="*/ 36 h 36"/>
                  <a:gd name="T2" fmla="*/ 6 w 84"/>
                  <a:gd name="T3" fmla="*/ 36 h 36"/>
                  <a:gd name="T4" fmla="*/ 0 w 84"/>
                  <a:gd name="T5" fmla="*/ 30 h 36"/>
                  <a:gd name="T6" fmla="*/ 0 w 84"/>
                  <a:gd name="T7" fmla="*/ 0 h 36"/>
                  <a:gd name="T8" fmla="*/ 12 w 84"/>
                  <a:gd name="T9" fmla="*/ 0 h 36"/>
                  <a:gd name="T10" fmla="*/ 12 w 84"/>
                  <a:gd name="T11" fmla="*/ 24 h 36"/>
                  <a:gd name="T12" fmla="*/ 72 w 84"/>
                  <a:gd name="T13" fmla="*/ 24 h 36"/>
                  <a:gd name="T14" fmla="*/ 72 w 84"/>
                  <a:gd name="T15" fmla="*/ 0 h 36"/>
                  <a:gd name="T16" fmla="*/ 84 w 84"/>
                  <a:gd name="T17" fmla="*/ 0 h 36"/>
                  <a:gd name="T18" fmla="*/ 84 w 84"/>
                  <a:gd name="T19" fmla="*/ 30 h 36"/>
                  <a:gd name="T20" fmla="*/ 78 w 84"/>
                  <a:gd name="T2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36">
                    <a:moveTo>
                      <a:pt x="78" y="36"/>
                    </a:moveTo>
                    <a:cubicBezTo>
                      <a:pt x="6" y="36"/>
                      <a:pt x="6" y="36"/>
                      <a:pt x="6" y="36"/>
                    </a:cubicBezTo>
                    <a:cubicBezTo>
                      <a:pt x="2" y="36"/>
                      <a:pt x="0" y="33"/>
                      <a:pt x="0" y="30"/>
                    </a:cubicBezTo>
                    <a:cubicBezTo>
                      <a:pt x="0" y="0"/>
                      <a:pt x="0" y="0"/>
                      <a:pt x="0" y="0"/>
                    </a:cubicBezTo>
                    <a:cubicBezTo>
                      <a:pt x="12" y="0"/>
                      <a:pt x="12" y="0"/>
                      <a:pt x="12" y="0"/>
                    </a:cubicBezTo>
                    <a:cubicBezTo>
                      <a:pt x="12" y="24"/>
                      <a:pt x="12" y="24"/>
                      <a:pt x="12" y="24"/>
                    </a:cubicBezTo>
                    <a:cubicBezTo>
                      <a:pt x="72" y="24"/>
                      <a:pt x="72" y="24"/>
                      <a:pt x="72" y="24"/>
                    </a:cubicBezTo>
                    <a:cubicBezTo>
                      <a:pt x="72" y="0"/>
                      <a:pt x="72" y="0"/>
                      <a:pt x="72" y="0"/>
                    </a:cubicBezTo>
                    <a:cubicBezTo>
                      <a:pt x="84" y="0"/>
                      <a:pt x="84" y="0"/>
                      <a:pt x="84" y="0"/>
                    </a:cubicBezTo>
                    <a:cubicBezTo>
                      <a:pt x="84" y="30"/>
                      <a:pt x="84" y="30"/>
                      <a:pt x="84" y="30"/>
                    </a:cubicBezTo>
                    <a:cubicBezTo>
                      <a:pt x="84" y="33"/>
                      <a:pt x="81" y="36"/>
                      <a:pt x="78" y="36"/>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19" name="Freeform 131">
                <a:extLst>
                  <a:ext uri="{FF2B5EF4-FFF2-40B4-BE49-F238E27FC236}">
                    <a16:creationId xmlns:a16="http://schemas.microsoft.com/office/drawing/2014/main" id="{0BC43532-E532-4149-8F69-FB882B9E00A7}"/>
                  </a:ext>
                </a:extLst>
              </p:cNvPr>
              <p:cNvSpPr>
                <a:spLocks noEditPoints="1"/>
              </p:cNvSpPr>
              <p:nvPr/>
            </p:nvSpPr>
            <p:spPr bwMode="auto">
              <a:xfrm>
                <a:off x="1540" y="3336"/>
                <a:ext cx="88" cy="53"/>
              </a:xfrm>
              <a:custGeom>
                <a:avLst/>
                <a:gdLst>
                  <a:gd name="T0" fmla="*/ 54 w 60"/>
                  <a:gd name="T1" fmla="*/ 36 h 36"/>
                  <a:gd name="T2" fmla="*/ 6 w 60"/>
                  <a:gd name="T3" fmla="*/ 36 h 36"/>
                  <a:gd name="T4" fmla="*/ 0 w 60"/>
                  <a:gd name="T5" fmla="*/ 30 h 36"/>
                  <a:gd name="T6" fmla="*/ 0 w 60"/>
                  <a:gd name="T7" fmla="*/ 6 h 36"/>
                  <a:gd name="T8" fmla="*/ 6 w 60"/>
                  <a:gd name="T9" fmla="*/ 0 h 36"/>
                  <a:gd name="T10" fmla="*/ 54 w 60"/>
                  <a:gd name="T11" fmla="*/ 0 h 36"/>
                  <a:gd name="T12" fmla="*/ 60 w 60"/>
                  <a:gd name="T13" fmla="*/ 6 h 36"/>
                  <a:gd name="T14" fmla="*/ 60 w 60"/>
                  <a:gd name="T15" fmla="*/ 30 h 36"/>
                  <a:gd name="T16" fmla="*/ 54 w 60"/>
                  <a:gd name="T17" fmla="*/ 36 h 36"/>
                  <a:gd name="T18" fmla="*/ 12 w 60"/>
                  <a:gd name="T19" fmla="*/ 24 h 36"/>
                  <a:gd name="T20" fmla="*/ 48 w 60"/>
                  <a:gd name="T21" fmla="*/ 24 h 36"/>
                  <a:gd name="T22" fmla="*/ 48 w 60"/>
                  <a:gd name="T23" fmla="*/ 12 h 36"/>
                  <a:gd name="T24" fmla="*/ 12 w 60"/>
                  <a:gd name="T25" fmla="*/ 12 h 36"/>
                  <a:gd name="T26" fmla="*/ 12 w 60"/>
                  <a:gd name="T2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36">
                    <a:moveTo>
                      <a:pt x="54" y="36"/>
                    </a:moveTo>
                    <a:cubicBezTo>
                      <a:pt x="6" y="36"/>
                      <a:pt x="6" y="36"/>
                      <a:pt x="6" y="36"/>
                    </a:cubicBezTo>
                    <a:cubicBezTo>
                      <a:pt x="2" y="36"/>
                      <a:pt x="0" y="33"/>
                      <a:pt x="0" y="30"/>
                    </a:cubicBezTo>
                    <a:cubicBezTo>
                      <a:pt x="0" y="6"/>
                      <a:pt x="0" y="6"/>
                      <a:pt x="0" y="6"/>
                    </a:cubicBezTo>
                    <a:cubicBezTo>
                      <a:pt x="0" y="3"/>
                      <a:pt x="2" y="0"/>
                      <a:pt x="6" y="0"/>
                    </a:cubicBezTo>
                    <a:cubicBezTo>
                      <a:pt x="54" y="0"/>
                      <a:pt x="54" y="0"/>
                      <a:pt x="54" y="0"/>
                    </a:cubicBezTo>
                    <a:cubicBezTo>
                      <a:pt x="57" y="0"/>
                      <a:pt x="60" y="3"/>
                      <a:pt x="60" y="6"/>
                    </a:cubicBezTo>
                    <a:cubicBezTo>
                      <a:pt x="60" y="30"/>
                      <a:pt x="60" y="30"/>
                      <a:pt x="60" y="30"/>
                    </a:cubicBezTo>
                    <a:cubicBezTo>
                      <a:pt x="60" y="33"/>
                      <a:pt x="57" y="36"/>
                      <a:pt x="54" y="36"/>
                    </a:cubicBezTo>
                    <a:close/>
                    <a:moveTo>
                      <a:pt x="12" y="24"/>
                    </a:moveTo>
                    <a:cubicBezTo>
                      <a:pt x="48" y="24"/>
                      <a:pt x="48" y="24"/>
                      <a:pt x="48" y="24"/>
                    </a:cubicBezTo>
                    <a:cubicBezTo>
                      <a:pt x="48" y="12"/>
                      <a:pt x="48" y="12"/>
                      <a:pt x="48" y="12"/>
                    </a:cubicBezTo>
                    <a:cubicBezTo>
                      <a:pt x="12" y="12"/>
                      <a:pt x="12" y="12"/>
                      <a:pt x="12" y="12"/>
                    </a:cubicBezTo>
                    <a:lnTo>
                      <a:pt x="12" y="24"/>
                    </a:ln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20" name="Freeform 132">
                <a:extLst>
                  <a:ext uri="{FF2B5EF4-FFF2-40B4-BE49-F238E27FC236}">
                    <a16:creationId xmlns:a16="http://schemas.microsoft.com/office/drawing/2014/main" id="{B139CA97-6FAF-4A97-B985-4878D305430B}"/>
                  </a:ext>
                </a:extLst>
              </p:cNvPr>
              <p:cNvSpPr>
                <a:spLocks/>
              </p:cNvSpPr>
              <p:nvPr/>
            </p:nvSpPr>
            <p:spPr bwMode="auto">
              <a:xfrm>
                <a:off x="1575" y="3371"/>
                <a:ext cx="18" cy="54"/>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2" y="36"/>
                      <a:pt x="0" y="33"/>
                      <a:pt x="0" y="30"/>
                    </a:cubicBezTo>
                    <a:cubicBezTo>
                      <a:pt x="0" y="6"/>
                      <a:pt x="0" y="6"/>
                      <a:pt x="0" y="6"/>
                    </a:cubicBezTo>
                    <a:cubicBezTo>
                      <a:pt x="0" y="3"/>
                      <a:pt x="2" y="0"/>
                      <a:pt x="6" y="0"/>
                    </a:cubicBezTo>
                    <a:cubicBezTo>
                      <a:pt x="9" y="0"/>
                      <a:pt x="12" y="3"/>
                      <a:pt x="12" y="6"/>
                    </a:cubicBezTo>
                    <a:cubicBezTo>
                      <a:pt x="12" y="30"/>
                      <a:pt x="12" y="30"/>
                      <a:pt x="12" y="30"/>
                    </a:cubicBezTo>
                    <a:cubicBezTo>
                      <a:pt x="12" y="33"/>
                      <a:pt x="9" y="36"/>
                      <a:pt x="6" y="36"/>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21" name="Freeform 133">
                <a:extLst>
                  <a:ext uri="{FF2B5EF4-FFF2-40B4-BE49-F238E27FC236}">
                    <a16:creationId xmlns:a16="http://schemas.microsoft.com/office/drawing/2014/main" id="{4BC0A772-BC18-477E-9AFE-ED655B9DBC57}"/>
                  </a:ext>
                </a:extLst>
              </p:cNvPr>
              <p:cNvSpPr>
                <a:spLocks/>
              </p:cNvSpPr>
              <p:nvPr/>
            </p:nvSpPr>
            <p:spPr bwMode="auto">
              <a:xfrm>
                <a:off x="1575" y="2998"/>
                <a:ext cx="18" cy="36"/>
              </a:xfrm>
              <a:custGeom>
                <a:avLst/>
                <a:gdLst>
                  <a:gd name="T0" fmla="*/ 6 w 12"/>
                  <a:gd name="T1" fmla="*/ 24 h 24"/>
                  <a:gd name="T2" fmla="*/ 0 w 12"/>
                  <a:gd name="T3" fmla="*/ 18 h 24"/>
                  <a:gd name="T4" fmla="*/ 0 w 12"/>
                  <a:gd name="T5" fmla="*/ 6 h 24"/>
                  <a:gd name="T6" fmla="*/ 6 w 12"/>
                  <a:gd name="T7" fmla="*/ 0 h 24"/>
                  <a:gd name="T8" fmla="*/ 12 w 12"/>
                  <a:gd name="T9" fmla="*/ 6 h 24"/>
                  <a:gd name="T10" fmla="*/ 12 w 12"/>
                  <a:gd name="T11" fmla="*/ 18 h 24"/>
                  <a:gd name="T12" fmla="*/ 6 w 1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12" h="24">
                    <a:moveTo>
                      <a:pt x="6" y="24"/>
                    </a:moveTo>
                    <a:cubicBezTo>
                      <a:pt x="2" y="24"/>
                      <a:pt x="0" y="21"/>
                      <a:pt x="0" y="18"/>
                    </a:cubicBezTo>
                    <a:cubicBezTo>
                      <a:pt x="0" y="6"/>
                      <a:pt x="0" y="6"/>
                      <a:pt x="0" y="6"/>
                    </a:cubicBezTo>
                    <a:cubicBezTo>
                      <a:pt x="0" y="3"/>
                      <a:pt x="2" y="0"/>
                      <a:pt x="6" y="0"/>
                    </a:cubicBezTo>
                    <a:cubicBezTo>
                      <a:pt x="9" y="0"/>
                      <a:pt x="12" y="3"/>
                      <a:pt x="12" y="6"/>
                    </a:cubicBezTo>
                    <a:cubicBezTo>
                      <a:pt x="12" y="18"/>
                      <a:pt x="12" y="18"/>
                      <a:pt x="12" y="18"/>
                    </a:cubicBezTo>
                    <a:cubicBezTo>
                      <a:pt x="12" y="21"/>
                      <a:pt x="9" y="24"/>
                      <a:pt x="6" y="24"/>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22" name="Freeform 134">
                <a:extLst>
                  <a:ext uri="{FF2B5EF4-FFF2-40B4-BE49-F238E27FC236}">
                    <a16:creationId xmlns:a16="http://schemas.microsoft.com/office/drawing/2014/main" id="{54311F6C-0672-4D40-9991-F27B7F809FC1}"/>
                  </a:ext>
                </a:extLst>
              </p:cNvPr>
              <p:cNvSpPr>
                <a:spLocks/>
              </p:cNvSpPr>
              <p:nvPr/>
            </p:nvSpPr>
            <p:spPr bwMode="auto">
              <a:xfrm>
                <a:off x="1686" y="3049"/>
                <a:ext cx="33" cy="31"/>
              </a:xfrm>
              <a:custGeom>
                <a:avLst/>
                <a:gdLst>
                  <a:gd name="T0" fmla="*/ 7 w 22"/>
                  <a:gd name="T1" fmla="*/ 21 h 21"/>
                  <a:gd name="T2" fmla="*/ 3 w 22"/>
                  <a:gd name="T3" fmla="*/ 20 h 21"/>
                  <a:gd name="T4" fmla="*/ 3 w 22"/>
                  <a:gd name="T5" fmla="*/ 11 h 21"/>
                  <a:gd name="T6" fmla="*/ 11 w 22"/>
                  <a:gd name="T7" fmla="*/ 3 h 21"/>
                  <a:gd name="T8" fmla="*/ 20 w 22"/>
                  <a:gd name="T9" fmla="*/ 3 h 21"/>
                  <a:gd name="T10" fmla="*/ 20 w 22"/>
                  <a:gd name="T11" fmla="*/ 11 h 21"/>
                  <a:gd name="T12" fmla="*/ 11 w 22"/>
                  <a:gd name="T13" fmla="*/ 20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1"/>
                      <a:pt x="3" y="20"/>
                    </a:cubicBezTo>
                    <a:cubicBezTo>
                      <a:pt x="0" y="17"/>
                      <a:pt x="0" y="14"/>
                      <a:pt x="3" y="11"/>
                    </a:cubicBezTo>
                    <a:cubicBezTo>
                      <a:pt x="11" y="3"/>
                      <a:pt x="11" y="3"/>
                      <a:pt x="11" y="3"/>
                    </a:cubicBezTo>
                    <a:cubicBezTo>
                      <a:pt x="14" y="0"/>
                      <a:pt x="17" y="0"/>
                      <a:pt x="20" y="3"/>
                    </a:cubicBezTo>
                    <a:cubicBezTo>
                      <a:pt x="22" y="5"/>
                      <a:pt x="22" y="9"/>
                      <a:pt x="20" y="11"/>
                    </a:cubicBezTo>
                    <a:cubicBezTo>
                      <a:pt x="11" y="20"/>
                      <a:pt x="11" y="20"/>
                      <a:pt x="11" y="20"/>
                    </a:cubicBezTo>
                    <a:cubicBezTo>
                      <a:pt x="10" y="21"/>
                      <a:pt x="9" y="21"/>
                      <a:pt x="7" y="21"/>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23" name="Freeform 135">
                <a:extLst>
                  <a:ext uri="{FF2B5EF4-FFF2-40B4-BE49-F238E27FC236}">
                    <a16:creationId xmlns:a16="http://schemas.microsoft.com/office/drawing/2014/main" id="{DCB88A78-53EF-42FE-BA6C-43EB5E1E023D}"/>
                  </a:ext>
                </a:extLst>
              </p:cNvPr>
              <p:cNvSpPr>
                <a:spLocks/>
              </p:cNvSpPr>
              <p:nvPr/>
            </p:nvSpPr>
            <p:spPr bwMode="auto">
              <a:xfrm>
                <a:off x="1735" y="3176"/>
                <a:ext cx="36"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31" name="Freeform 136">
                <a:extLst>
                  <a:ext uri="{FF2B5EF4-FFF2-40B4-BE49-F238E27FC236}">
                    <a16:creationId xmlns:a16="http://schemas.microsoft.com/office/drawing/2014/main" id="{4436D5C8-784B-4742-8EE8-904ADADA6985}"/>
                  </a:ext>
                </a:extLst>
              </p:cNvPr>
              <p:cNvSpPr>
                <a:spLocks/>
              </p:cNvSpPr>
              <p:nvPr/>
            </p:nvSpPr>
            <p:spPr bwMode="auto">
              <a:xfrm>
                <a:off x="1686" y="3288"/>
                <a:ext cx="33" cy="31"/>
              </a:xfrm>
              <a:custGeom>
                <a:avLst/>
                <a:gdLst>
                  <a:gd name="T0" fmla="*/ 15 w 22"/>
                  <a:gd name="T1" fmla="*/ 21 h 21"/>
                  <a:gd name="T2" fmla="*/ 11 w 22"/>
                  <a:gd name="T3" fmla="*/ 19 h 21"/>
                  <a:gd name="T4" fmla="*/ 3 w 22"/>
                  <a:gd name="T5" fmla="*/ 10 h 21"/>
                  <a:gd name="T6" fmla="*/ 3 w 22"/>
                  <a:gd name="T7" fmla="*/ 2 h 21"/>
                  <a:gd name="T8" fmla="*/ 11 w 22"/>
                  <a:gd name="T9" fmla="*/ 2 h 21"/>
                  <a:gd name="T10" fmla="*/ 20 w 22"/>
                  <a:gd name="T11" fmla="*/ 10 h 21"/>
                  <a:gd name="T12" fmla="*/ 20 w 22"/>
                  <a:gd name="T13" fmla="*/ 19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0"/>
                      <a:pt x="11" y="19"/>
                    </a:cubicBezTo>
                    <a:cubicBezTo>
                      <a:pt x="3" y="10"/>
                      <a:pt x="3" y="10"/>
                      <a:pt x="3" y="10"/>
                    </a:cubicBezTo>
                    <a:cubicBezTo>
                      <a:pt x="0" y="8"/>
                      <a:pt x="0" y="4"/>
                      <a:pt x="3" y="2"/>
                    </a:cubicBezTo>
                    <a:cubicBezTo>
                      <a:pt x="5" y="0"/>
                      <a:pt x="9" y="0"/>
                      <a:pt x="11" y="2"/>
                    </a:cubicBezTo>
                    <a:cubicBezTo>
                      <a:pt x="20" y="10"/>
                      <a:pt x="20" y="10"/>
                      <a:pt x="20" y="10"/>
                    </a:cubicBezTo>
                    <a:cubicBezTo>
                      <a:pt x="22" y="13"/>
                      <a:pt x="22" y="17"/>
                      <a:pt x="20" y="19"/>
                    </a:cubicBezTo>
                    <a:cubicBezTo>
                      <a:pt x="19" y="20"/>
                      <a:pt x="17" y="21"/>
                      <a:pt x="15" y="21"/>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32" name="Freeform 137">
                <a:extLst>
                  <a:ext uri="{FF2B5EF4-FFF2-40B4-BE49-F238E27FC236}">
                    <a16:creationId xmlns:a16="http://schemas.microsoft.com/office/drawing/2014/main" id="{494D6A55-0591-48C0-8207-EBD5558245AE}"/>
                  </a:ext>
                </a:extLst>
              </p:cNvPr>
              <p:cNvSpPr>
                <a:spLocks/>
              </p:cNvSpPr>
              <p:nvPr/>
            </p:nvSpPr>
            <p:spPr bwMode="auto">
              <a:xfrm>
                <a:off x="1448" y="3049"/>
                <a:ext cx="32" cy="31"/>
              </a:xfrm>
              <a:custGeom>
                <a:avLst/>
                <a:gdLst>
                  <a:gd name="T0" fmla="*/ 15 w 22"/>
                  <a:gd name="T1" fmla="*/ 21 h 21"/>
                  <a:gd name="T2" fmla="*/ 11 w 22"/>
                  <a:gd name="T3" fmla="*/ 20 h 21"/>
                  <a:gd name="T4" fmla="*/ 3 w 22"/>
                  <a:gd name="T5" fmla="*/ 11 h 21"/>
                  <a:gd name="T6" fmla="*/ 3 w 22"/>
                  <a:gd name="T7" fmla="*/ 3 h 21"/>
                  <a:gd name="T8" fmla="*/ 11 w 22"/>
                  <a:gd name="T9" fmla="*/ 3 h 21"/>
                  <a:gd name="T10" fmla="*/ 20 w 22"/>
                  <a:gd name="T11" fmla="*/ 11 h 21"/>
                  <a:gd name="T12" fmla="*/ 20 w 22"/>
                  <a:gd name="T13" fmla="*/ 20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1"/>
                      <a:pt x="11" y="20"/>
                    </a:cubicBezTo>
                    <a:cubicBezTo>
                      <a:pt x="3" y="11"/>
                      <a:pt x="3" y="11"/>
                      <a:pt x="3" y="11"/>
                    </a:cubicBezTo>
                    <a:cubicBezTo>
                      <a:pt x="0" y="9"/>
                      <a:pt x="0" y="5"/>
                      <a:pt x="3" y="3"/>
                    </a:cubicBezTo>
                    <a:cubicBezTo>
                      <a:pt x="5" y="0"/>
                      <a:pt x="9" y="0"/>
                      <a:pt x="11" y="3"/>
                    </a:cubicBezTo>
                    <a:cubicBezTo>
                      <a:pt x="20" y="11"/>
                      <a:pt x="20" y="11"/>
                      <a:pt x="20" y="11"/>
                    </a:cubicBezTo>
                    <a:cubicBezTo>
                      <a:pt x="22" y="14"/>
                      <a:pt x="22" y="17"/>
                      <a:pt x="20" y="20"/>
                    </a:cubicBezTo>
                    <a:cubicBezTo>
                      <a:pt x="18" y="21"/>
                      <a:pt x="17" y="21"/>
                      <a:pt x="15" y="21"/>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33" name="Freeform 138">
                <a:extLst>
                  <a:ext uri="{FF2B5EF4-FFF2-40B4-BE49-F238E27FC236}">
                    <a16:creationId xmlns:a16="http://schemas.microsoft.com/office/drawing/2014/main" id="{74AF794C-85F6-487A-B6B1-0030A62882C7}"/>
                  </a:ext>
                </a:extLst>
              </p:cNvPr>
              <p:cNvSpPr>
                <a:spLocks/>
              </p:cNvSpPr>
              <p:nvPr/>
            </p:nvSpPr>
            <p:spPr bwMode="auto">
              <a:xfrm>
                <a:off x="1398" y="3176"/>
                <a:ext cx="35"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34" name="Freeform 139">
                <a:extLst>
                  <a:ext uri="{FF2B5EF4-FFF2-40B4-BE49-F238E27FC236}">
                    <a16:creationId xmlns:a16="http://schemas.microsoft.com/office/drawing/2014/main" id="{A3214689-5E48-4993-AF95-910A11E0EA26}"/>
                  </a:ext>
                </a:extLst>
              </p:cNvPr>
              <p:cNvSpPr>
                <a:spLocks/>
              </p:cNvSpPr>
              <p:nvPr/>
            </p:nvSpPr>
            <p:spPr bwMode="auto">
              <a:xfrm>
                <a:off x="1448" y="3288"/>
                <a:ext cx="32" cy="31"/>
              </a:xfrm>
              <a:custGeom>
                <a:avLst/>
                <a:gdLst>
                  <a:gd name="T0" fmla="*/ 7 w 22"/>
                  <a:gd name="T1" fmla="*/ 21 h 21"/>
                  <a:gd name="T2" fmla="*/ 3 w 22"/>
                  <a:gd name="T3" fmla="*/ 19 h 21"/>
                  <a:gd name="T4" fmla="*/ 3 w 22"/>
                  <a:gd name="T5" fmla="*/ 10 h 21"/>
                  <a:gd name="T6" fmla="*/ 11 w 22"/>
                  <a:gd name="T7" fmla="*/ 2 h 21"/>
                  <a:gd name="T8" fmla="*/ 20 w 22"/>
                  <a:gd name="T9" fmla="*/ 2 h 21"/>
                  <a:gd name="T10" fmla="*/ 20 w 22"/>
                  <a:gd name="T11" fmla="*/ 10 h 21"/>
                  <a:gd name="T12" fmla="*/ 11 w 22"/>
                  <a:gd name="T13" fmla="*/ 19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0"/>
                      <a:pt x="3" y="19"/>
                    </a:cubicBezTo>
                    <a:cubicBezTo>
                      <a:pt x="0" y="17"/>
                      <a:pt x="0" y="13"/>
                      <a:pt x="3" y="10"/>
                    </a:cubicBezTo>
                    <a:cubicBezTo>
                      <a:pt x="11" y="2"/>
                      <a:pt x="11" y="2"/>
                      <a:pt x="11" y="2"/>
                    </a:cubicBezTo>
                    <a:cubicBezTo>
                      <a:pt x="13" y="0"/>
                      <a:pt x="17" y="0"/>
                      <a:pt x="20" y="2"/>
                    </a:cubicBezTo>
                    <a:cubicBezTo>
                      <a:pt x="22" y="4"/>
                      <a:pt x="22" y="8"/>
                      <a:pt x="20" y="10"/>
                    </a:cubicBezTo>
                    <a:cubicBezTo>
                      <a:pt x="11" y="19"/>
                      <a:pt x="11" y="19"/>
                      <a:pt x="11" y="19"/>
                    </a:cubicBezTo>
                    <a:cubicBezTo>
                      <a:pt x="10" y="20"/>
                      <a:pt x="8" y="21"/>
                      <a:pt x="7" y="21"/>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sp>
            <p:nvSpPr>
              <p:cNvPr id="35" name="Freeform 140">
                <a:extLst>
                  <a:ext uri="{FF2B5EF4-FFF2-40B4-BE49-F238E27FC236}">
                    <a16:creationId xmlns:a16="http://schemas.microsoft.com/office/drawing/2014/main" id="{A165C025-425F-455D-84AE-A4259605A683}"/>
                  </a:ext>
                </a:extLst>
              </p:cNvPr>
              <p:cNvSpPr>
                <a:spLocks noEditPoints="1"/>
              </p:cNvSpPr>
              <p:nvPr/>
            </p:nvSpPr>
            <p:spPr bwMode="auto">
              <a:xfrm>
                <a:off x="1504" y="3176"/>
                <a:ext cx="160" cy="133"/>
              </a:xfrm>
              <a:custGeom>
                <a:avLst/>
                <a:gdLst>
                  <a:gd name="T0" fmla="*/ 60 w 108"/>
                  <a:gd name="T1" fmla="*/ 90 h 90"/>
                  <a:gd name="T2" fmla="*/ 58 w 108"/>
                  <a:gd name="T3" fmla="*/ 90 h 90"/>
                  <a:gd name="T4" fmla="*/ 54 w 108"/>
                  <a:gd name="T5" fmla="*/ 84 h 90"/>
                  <a:gd name="T6" fmla="*/ 49 w 108"/>
                  <a:gd name="T7" fmla="*/ 90 h 90"/>
                  <a:gd name="T8" fmla="*/ 42 w 108"/>
                  <a:gd name="T9" fmla="*/ 85 h 90"/>
                  <a:gd name="T10" fmla="*/ 30 w 108"/>
                  <a:gd name="T11" fmla="*/ 36 h 90"/>
                  <a:gd name="T12" fmla="*/ 18 w 108"/>
                  <a:gd name="T13" fmla="*/ 36 h 90"/>
                  <a:gd name="T14" fmla="*/ 0 w 108"/>
                  <a:gd name="T15" fmla="*/ 18 h 90"/>
                  <a:gd name="T16" fmla="*/ 18 w 108"/>
                  <a:gd name="T17" fmla="*/ 0 h 90"/>
                  <a:gd name="T18" fmla="*/ 38 w 108"/>
                  <a:gd name="T19" fmla="*/ 16 h 90"/>
                  <a:gd name="T20" fmla="*/ 40 w 108"/>
                  <a:gd name="T21" fmla="*/ 24 h 90"/>
                  <a:gd name="T22" fmla="*/ 67 w 108"/>
                  <a:gd name="T23" fmla="*/ 24 h 90"/>
                  <a:gd name="T24" fmla="*/ 69 w 108"/>
                  <a:gd name="T25" fmla="*/ 16 h 90"/>
                  <a:gd name="T26" fmla="*/ 90 w 108"/>
                  <a:gd name="T27" fmla="*/ 0 h 90"/>
                  <a:gd name="T28" fmla="*/ 108 w 108"/>
                  <a:gd name="T29" fmla="*/ 18 h 90"/>
                  <a:gd name="T30" fmla="*/ 90 w 108"/>
                  <a:gd name="T31" fmla="*/ 36 h 90"/>
                  <a:gd name="T32" fmla="*/ 77 w 108"/>
                  <a:gd name="T33" fmla="*/ 36 h 90"/>
                  <a:gd name="T34" fmla="*/ 65 w 108"/>
                  <a:gd name="T35" fmla="*/ 85 h 90"/>
                  <a:gd name="T36" fmla="*/ 60 w 108"/>
                  <a:gd name="T37" fmla="*/ 90 h 90"/>
                  <a:gd name="T38" fmla="*/ 43 w 108"/>
                  <a:gd name="T39" fmla="*/ 36 h 90"/>
                  <a:gd name="T40" fmla="*/ 53 w 108"/>
                  <a:gd name="T41" fmla="*/ 82 h 90"/>
                  <a:gd name="T42" fmla="*/ 54 w 108"/>
                  <a:gd name="T43" fmla="*/ 84 h 90"/>
                  <a:gd name="T44" fmla="*/ 54 w 108"/>
                  <a:gd name="T45" fmla="*/ 82 h 90"/>
                  <a:gd name="T46" fmla="*/ 65 w 108"/>
                  <a:gd name="T47" fmla="*/ 36 h 90"/>
                  <a:gd name="T48" fmla="*/ 43 w 108"/>
                  <a:gd name="T49" fmla="*/ 36 h 90"/>
                  <a:gd name="T50" fmla="*/ 80 w 108"/>
                  <a:gd name="T51" fmla="*/ 24 h 90"/>
                  <a:gd name="T52" fmla="*/ 90 w 108"/>
                  <a:gd name="T53" fmla="*/ 24 h 90"/>
                  <a:gd name="T54" fmla="*/ 96 w 108"/>
                  <a:gd name="T55" fmla="*/ 18 h 90"/>
                  <a:gd name="T56" fmla="*/ 90 w 108"/>
                  <a:gd name="T57" fmla="*/ 12 h 90"/>
                  <a:gd name="T58" fmla="*/ 81 w 108"/>
                  <a:gd name="T59" fmla="*/ 19 h 90"/>
                  <a:gd name="T60" fmla="*/ 80 w 108"/>
                  <a:gd name="T61" fmla="*/ 24 h 90"/>
                  <a:gd name="T62" fmla="*/ 18 w 108"/>
                  <a:gd name="T63" fmla="*/ 12 h 90"/>
                  <a:gd name="T64" fmla="*/ 12 w 108"/>
                  <a:gd name="T65" fmla="*/ 18 h 90"/>
                  <a:gd name="T66" fmla="*/ 18 w 108"/>
                  <a:gd name="T67" fmla="*/ 24 h 90"/>
                  <a:gd name="T68" fmla="*/ 28 w 108"/>
                  <a:gd name="T69" fmla="*/ 24 h 90"/>
                  <a:gd name="T70" fmla="*/ 26 w 108"/>
                  <a:gd name="T71" fmla="*/ 19 h 90"/>
                  <a:gd name="T72" fmla="*/ 18 w 108"/>
                  <a:gd name="T73"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 h="90">
                    <a:moveTo>
                      <a:pt x="60" y="90"/>
                    </a:moveTo>
                    <a:cubicBezTo>
                      <a:pt x="59" y="90"/>
                      <a:pt x="59" y="90"/>
                      <a:pt x="58" y="90"/>
                    </a:cubicBezTo>
                    <a:cubicBezTo>
                      <a:pt x="56" y="89"/>
                      <a:pt x="54" y="87"/>
                      <a:pt x="54" y="84"/>
                    </a:cubicBezTo>
                    <a:cubicBezTo>
                      <a:pt x="54" y="87"/>
                      <a:pt x="52" y="89"/>
                      <a:pt x="49" y="90"/>
                    </a:cubicBezTo>
                    <a:cubicBezTo>
                      <a:pt x="46" y="90"/>
                      <a:pt x="43" y="88"/>
                      <a:pt x="42" y="85"/>
                    </a:cubicBezTo>
                    <a:cubicBezTo>
                      <a:pt x="30" y="36"/>
                      <a:pt x="30" y="36"/>
                      <a:pt x="30" y="36"/>
                    </a:cubicBezTo>
                    <a:cubicBezTo>
                      <a:pt x="18" y="36"/>
                      <a:pt x="18" y="36"/>
                      <a:pt x="18" y="36"/>
                    </a:cubicBezTo>
                    <a:cubicBezTo>
                      <a:pt x="8" y="36"/>
                      <a:pt x="0" y="28"/>
                      <a:pt x="0" y="18"/>
                    </a:cubicBezTo>
                    <a:cubicBezTo>
                      <a:pt x="0" y="8"/>
                      <a:pt x="8" y="0"/>
                      <a:pt x="18" y="0"/>
                    </a:cubicBezTo>
                    <a:cubicBezTo>
                      <a:pt x="28" y="0"/>
                      <a:pt x="36" y="7"/>
                      <a:pt x="38" y="16"/>
                    </a:cubicBezTo>
                    <a:cubicBezTo>
                      <a:pt x="40" y="24"/>
                      <a:pt x="40" y="24"/>
                      <a:pt x="40" y="24"/>
                    </a:cubicBezTo>
                    <a:cubicBezTo>
                      <a:pt x="67" y="24"/>
                      <a:pt x="67" y="24"/>
                      <a:pt x="67" y="24"/>
                    </a:cubicBezTo>
                    <a:cubicBezTo>
                      <a:pt x="69" y="16"/>
                      <a:pt x="69" y="16"/>
                      <a:pt x="69" y="16"/>
                    </a:cubicBezTo>
                    <a:cubicBezTo>
                      <a:pt x="71" y="7"/>
                      <a:pt x="80" y="0"/>
                      <a:pt x="90" y="0"/>
                    </a:cubicBezTo>
                    <a:cubicBezTo>
                      <a:pt x="100" y="0"/>
                      <a:pt x="108" y="8"/>
                      <a:pt x="108" y="18"/>
                    </a:cubicBezTo>
                    <a:cubicBezTo>
                      <a:pt x="108" y="28"/>
                      <a:pt x="100" y="36"/>
                      <a:pt x="90" y="36"/>
                    </a:cubicBezTo>
                    <a:cubicBezTo>
                      <a:pt x="77" y="36"/>
                      <a:pt x="77" y="36"/>
                      <a:pt x="77" y="36"/>
                    </a:cubicBezTo>
                    <a:cubicBezTo>
                      <a:pt x="65" y="85"/>
                      <a:pt x="65" y="85"/>
                      <a:pt x="65" y="85"/>
                    </a:cubicBezTo>
                    <a:cubicBezTo>
                      <a:pt x="65" y="88"/>
                      <a:pt x="62" y="90"/>
                      <a:pt x="60" y="90"/>
                    </a:cubicBezTo>
                    <a:close/>
                    <a:moveTo>
                      <a:pt x="43" y="36"/>
                    </a:moveTo>
                    <a:cubicBezTo>
                      <a:pt x="53" y="82"/>
                      <a:pt x="53" y="82"/>
                      <a:pt x="53" y="82"/>
                    </a:cubicBezTo>
                    <a:cubicBezTo>
                      <a:pt x="54" y="83"/>
                      <a:pt x="54" y="83"/>
                      <a:pt x="54" y="84"/>
                    </a:cubicBezTo>
                    <a:cubicBezTo>
                      <a:pt x="54" y="83"/>
                      <a:pt x="54" y="83"/>
                      <a:pt x="54" y="82"/>
                    </a:cubicBezTo>
                    <a:cubicBezTo>
                      <a:pt x="65" y="36"/>
                      <a:pt x="65" y="36"/>
                      <a:pt x="65" y="36"/>
                    </a:cubicBezTo>
                    <a:lnTo>
                      <a:pt x="43" y="36"/>
                    </a:lnTo>
                    <a:close/>
                    <a:moveTo>
                      <a:pt x="80" y="24"/>
                    </a:moveTo>
                    <a:cubicBezTo>
                      <a:pt x="90" y="24"/>
                      <a:pt x="90" y="24"/>
                      <a:pt x="90" y="24"/>
                    </a:cubicBezTo>
                    <a:cubicBezTo>
                      <a:pt x="93" y="24"/>
                      <a:pt x="96" y="21"/>
                      <a:pt x="96" y="18"/>
                    </a:cubicBezTo>
                    <a:cubicBezTo>
                      <a:pt x="96" y="15"/>
                      <a:pt x="93" y="12"/>
                      <a:pt x="90" y="12"/>
                    </a:cubicBezTo>
                    <a:cubicBezTo>
                      <a:pt x="85" y="12"/>
                      <a:pt x="82" y="15"/>
                      <a:pt x="81" y="19"/>
                    </a:cubicBezTo>
                    <a:lnTo>
                      <a:pt x="80" y="24"/>
                    </a:lnTo>
                    <a:close/>
                    <a:moveTo>
                      <a:pt x="18" y="12"/>
                    </a:moveTo>
                    <a:cubicBezTo>
                      <a:pt x="14" y="12"/>
                      <a:pt x="12" y="15"/>
                      <a:pt x="12" y="18"/>
                    </a:cubicBezTo>
                    <a:cubicBezTo>
                      <a:pt x="12" y="21"/>
                      <a:pt x="14" y="24"/>
                      <a:pt x="18" y="24"/>
                    </a:cubicBezTo>
                    <a:cubicBezTo>
                      <a:pt x="28" y="24"/>
                      <a:pt x="28" y="24"/>
                      <a:pt x="28" y="24"/>
                    </a:cubicBezTo>
                    <a:cubicBezTo>
                      <a:pt x="26" y="19"/>
                      <a:pt x="26" y="19"/>
                      <a:pt x="26" y="19"/>
                    </a:cubicBezTo>
                    <a:cubicBezTo>
                      <a:pt x="26" y="15"/>
                      <a:pt x="22" y="12"/>
                      <a:pt x="18" y="12"/>
                    </a:cubicBezTo>
                    <a:close/>
                  </a:path>
                </a:pathLst>
              </a:custGeom>
              <a:grpFill/>
              <a:ln w="9525">
                <a:solidFill>
                  <a:srgbClr val="000000"/>
                </a:solidFill>
                <a:round/>
                <a:headEnd/>
                <a:tailEnd/>
              </a:ln>
            </p:spPr>
            <p:txBody>
              <a:bodyPr vert="horz" wrap="square" lIns="68580" tIns="34290" rIns="68580" bIns="34290" numCol="1" anchor="t" anchorCtr="0" compatLnSpc="1">
                <a:prstTxWarp prst="textNoShape">
                  <a:avLst/>
                </a:prstTxWarp>
              </a:bodyPr>
              <a:lstStyle/>
              <a:p>
                <a:endParaRPr lang="en-AU" sz="1350" kern="0">
                  <a:solidFill>
                    <a:srgbClr val="171616"/>
                  </a:solidFill>
                  <a:latin typeface="+mj-lt"/>
                </a:endParaRPr>
              </a:p>
            </p:txBody>
          </p:sp>
        </p:grpSp>
      </p:grpSp>
      <p:sp>
        <p:nvSpPr>
          <p:cNvPr id="36" name="Oval 35">
            <a:extLst>
              <a:ext uri="{FF2B5EF4-FFF2-40B4-BE49-F238E27FC236}">
                <a16:creationId xmlns:a16="http://schemas.microsoft.com/office/drawing/2014/main" id="{CAF08132-C71D-4290-8E26-BD17E1C51515}"/>
              </a:ext>
            </a:extLst>
          </p:cNvPr>
          <p:cNvSpPr/>
          <p:nvPr/>
        </p:nvSpPr>
        <p:spPr>
          <a:xfrm>
            <a:off x="761889" y="1975521"/>
            <a:ext cx="964905" cy="977930"/>
          </a:xfrm>
          <a:prstGeom prst="ellipse">
            <a:avLst/>
          </a:prstGeom>
          <a:noFill/>
          <a:ln w="76200" cap="flat" cmpd="sng" algn="ctr">
            <a:solidFill>
              <a:srgbClr val="41647F"/>
            </a:solidFill>
            <a:prstDash val="solid"/>
            <a:miter lim="800000"/>
          </a:ln>
          <a:effectLst/>
        </p:spPr>
        <p:txBody>
          <a:bodyPr rtlCol="0" anchor="ctr"/>
          <a:lstStyle/>
          <a:p>
            <a:pPr algn="ctr"/>
            <a:endParaRPr lang="en-US" sz="1350" kern="0">
              <a:solidFill>
                <a:prstClr val="white"/>
              </a:solidFill>
              <a:latin typeface="+mj-lt"/>
            </a:endParaRPr>
          </a:p>
        </p:txBody>
      </p:sp>
      <p:sp>
        <p:nvSpPr>
          <p:cNvPr id="37" name="TextBox 36">
            <a:extLst>
              <a:ext uri="{FF2B5EF4-FFF2-40B4-BE49-F238E27FC236}">
                <a16:creationId xmlns:a16="http://schemas.microsoft.com/office/drawing/2014/main" id="{193BF2C0-C3D3-419A-8073-5F6E5F46A454}"/>
              </a:ext>
            </a:extLst>
          </p:cNvPr>
          <p:cNvSpPr txBox="1"/>
          <p:nvPr/>
        </p:nvSpPr>
        <p:spPr>
          <a:xfrm>
            <a:off x="1992964" y="1921299"/>
            <a:ext cx="6596533" cy="707886"/>
          </a:xfrm>
          <a:prstGeom prst="rect">
            <a:avLst/>
          </a:prstGeom>
          <a:noFill/>
        </p:spPr>
        <p:txBody>
          <a:bodyPr wrap="square" rtlCol="0">
            <a:spAutoFit/>
          </a:bodyPr>
          <a:lstStyle/>
          <a:p>
            <a:pPr lvl="0"/>
            <a:r>
              <a:rPr lang="en-US" sz="2000" b="1" dirty="0"/>
              <a:t>Set you up for success </a:t>
            </a:r>
            <a:r>
              <a:rPr lang="en-US" sz="2000" dirty="0"/>
              <a:t>by providing you the information you need to know about the upcoming changes, and </a:t>
            </a:r>
            <a:r>
              <a:rPr lang="en-US" sz="2000" dirty="0" err="1"/>
              <a:t>gatyher</a:t>
            </a:r>
            <a:r>
              <a:rPr lang="en-US" sz="2000" dirty="0"/>
              <a:t> y</a:t>
            </a:r>
          </a:p>
        </p:txBody>
      </p:sp>
      <p:sp>
        <p:nvSpPr>
          <p:cNvPr id="38" name="TextBox 37">
            <a:extLst>
              <a:ext uri="{FF2B5EF4-FFF2-40B4-BE49-F238E27FC236}">
                <a16:creationId xmlns:a16="http://schemas.microsoft.com/office/drawing/2014/main" id="{282E93FB-094F-4C58-A76F-2F0DB3C7601D}"/>
              </a:ext>
            </a:extLst>
          </p:cNvPr>
          <p:cNvSpPr txBox="1"/>
          <p:nvPr/>
        </p:nvSpPr>
        <p:spPr>
          <a:xfrm>
            <a:off x="2128640" y="4215785"/>
            <a:ext cx="6698133" cy="1015663"/>
          </a:xfrm>
          <a:prstGeom prst="rect">
            <a:avLst/>
          </a:prstGeom>
          <a:noFill/>
        </p:spPr>
        <p:txBody>
          <a:bodyPr wrap="square" rtlCol="0">
            <a:spAutoFit/>
          </a:bodyPr>
          <a:lstStyle/>
          <a:p>
            <a:r>
              <a:rPr lang="en-US" sz="2000" dirty="0"/>
              <a:t>VA will use your feedback to </a:t>
            </a:r>
            <a:r>
              <a:rPr lang="en-US" sz="2000" b="1" dirty="0"/>
              <a:t>design future communications </a:t>
            </a:r>
            <a:r>
              <a:rPr lang="en-US" sz="2000" dirty="0"/>
              <a:t>efforts, and incorporate into the implementation plan to </a:t>
            </a:r>
            <a:r>
              <a:rPr lang="en-US" sz="2000" b="1" dirty="0"/>
              <a:t>ensure our process meets your needs</a:t>
            </a:r>
          </a:p>
        </p:txBody>
      </p:sp>
      <p:grpSp>
        <p:nvGrpSpPr>
          <p:cNvPr id="39" name="Group 91">
            <a:extLst>
              <a:ext uri="{FF2B5EF4-FFF2-40B4-BE49-F238E27FC236}">
                <a16:creationId xmlns:a16="http://schemas.microsoft.com/office/drawing/2014/main" id="{3F4CC443-D542-49BE-99BF-048C5EE796AF}"/>
              </a:ext>
            </a:extLst>
          </p:cNvPr>
          <p:cNvGrpSpPr>
            <a:grpSpLocks noChangeAspect="1"/>
          </p:cNvGrpSpPr>
          <p:nvPr/>
        </p:nvGrpSpPr>
        <p:grpSpPr bwMode="auto">
          <a:xfrm>
            <a:off x="983382" y="2184834"/>
            <a:ext cx="510763" cy="520421"/>
            <a:chOff x="6728" y="1924"/>
            <a:chExt cx="423" cy="431"/>
          </a:xfrm>
          <a:solidFill>
            <a:schemeClr val="tx1"/>
          </a:solidFill>
        </p:grpSpPr>
        <p:sp>
          <p:nvSpPr>
            <p:cNvPr id="40" name="Freeform 92">
              <a:extLst>
                <a:ext uri="{FF2B5EF4-FFF2-40B4-BE49-F238E27FC236}">
                  <a16:creationId xmlns:a16="http://schemas.microsoft.com/office/drawing/2014/main" id="{8F6A2091-24BB-4C0D-A37C-1DA65FA5F779}"/>
                </a:ext>
              </a:extLst>
            </p:cNvPr>
            <p:cNvSpPr>
              <a:spLocks noEditPoints="1"/>
            </p:cNvSpPr>
            <p:nvPr/>
          </p:nvSpPr>
          <p:spPr bwMode="auto">
            <a:xfrm>
              <a:off x="6728" y="1924"/>
              <a:ext cx="423" cy="72"/>
            </a:xfrm>
            <a:custGeom>
              <a:avLst/>
              <a:gdLst>
                <a:gd name="T0" fmla="*/ 270 w 276"/>
                <a:gd name="T1" fmla="*/ 48 h 48"/>
                <a:gd name="T2" fmla="*/ 6 w 276"/>
                <a:gd name="T3" fmla="*/ 48 h 48"/>
                <a:gd name="T4" fmla="*/ 0 w 276"/>
                <a:gd name="T5" fmla="*/ 42 h 48"/>
                <a:gd name="T6" fmla="*/ 0 w 276"/>
                <a:gd name="T7" fmla="*/ 6 h 48"/>
                <a:gd name="T8" fmla="*/ 6 w 276"/>
                <a:gd name="T9" fmla="*/ 0 h 48"/>
                <a:gd name="T10" fmla="*/ 270 w 276"/>
                <a:gd name="T11" fmla="*/ 0 h 48"/>
                <a:gd name="T12" fmla="*/ 276 w 276"/>
                <a:gd name="T13" fmla="*/ 6 h 48"/>
                <a:gd name="T14" fmla="*/ 276 w 276"/>
                <a:gd name="T15" fmla="*/ 42 h 48"/>
                <a:gd name="T16" fmla="*/ 270 w 276"/>
                <a:gd name="T17" fmla="*/ 48 h 48"/>
                <a:gd name="T18" fmla="*/ 12 w 276"/>
                <a:gd name="T19" fmla="*/ 36 h 48"/>
                <a:gd name="T20" fmla="*/ 264 w 276"/>
                <a:gd name="T21" fmla="*/ 36 h 48"/>
                <a:gd name="T22" fmla="*/ 264 w 276"/>
                <a:gd name="T23" fmla="*/ 12 h 48"/>
                <a:gd name="T24" fmla="*/ 12 w 276"/>
                <a:gd name="T25" fmla="*/ 12 h 48"/>
                <a:gd name="T26" fmla="*/ 12 w 276"/>
                <a:gd name="T27"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48">
                  <a:moveTo>
                    <a:pt x="270" y="48"/>
                  </a:moveTo>
                  <a:cubicBezTo>
                    <a:pt x="6" y="48"/>
                    <a:pt x="6" y="48"/>
                    <a:pt x="6" y="48"/>
                  </a:cubicBezTo>
                  <a:cubicBezTo>
                    <a:pt x="3" y="48"/>
                    <a:pt x="0" y="45"/>
                    <a:pt x="0" y="42"/>
                  </a:cubicBezTo>
                  <a:cubicBezTo>
                    <a:pt x="0" y="6"/>
                    <a:pt x="0" y="6"/>
                    <a:pt x="0" y="6"/>
                  </a:cubicBezTo>
                  <a:cubicBezTo>
                    <a:pt x="0" y="3"/>
                    <a:pt x="3" y="0"/>
                    <a:pt x="6" y="0"/>
                  </a:cubicBezTo>
                  <a:cubicBezTo>
                    <a:pt x="270" y="0"/>
                    <a:pt x="270" y="0"/>
                    <a:pt x="270" y="0"/>
                  </a:cubicBezTo>
                  <a:cubicBezTo>
                    <a:pt x="274" y="0"/>
                    <a:pt x="276" y="3"/>
                    <a:pt x="276" y="6"/>
                  </a:cubicBezTo>
                  <a:cubicBezTo>
                    <a:pt x="276" y="42"/>
                    <a:pt x="276" y="42"/>
                    <a:pt x="276" y="42"/>
                  </a:cubicBezTo>
                  <a:cubicBezTo>
                    <a:pt x="276" y="45"/>
                    <a:pt x="274" y="48"/>
                    <a:pt x="270" y="48"/>
                  </a:cubicBezTo>
                  <a:close/>
                  <a:moveTo>
                    <a:pt x="12" y="36"/>
                  </a:moveTo>
                  <a:cubicBezTo>
                    <a:pt x="264" y="36"/>
                    <a:pt x="264" y="36"/>
                    <a:pt x="264" y="36"/>
                  </a:cubicBezTo>
                  <a:cubicBezTo>
                    <a:pt x="264" y="12"/>
                    <a:pt x="264" y="12"/>
                    <a:pt x="264" y="12"/>
                  </a:cubicBezTo>
                  <a:cubicBezTo>
                    <a:pt x="12" y="12"/>
                    <a:pt x="12" y="12"/>
                    <a:pt x="12" y="12"/>
                  </a:cubicBezTo>
                  <a:lnTo>
                    <a:pt x="12"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839B7777-501A-4E97-BE43-6F4215F07029}"/>
                </a:ext>
              </a:extLst>
            </p:cNvPr>
            <p:cNvSpPr>
              <a:spLocks/>
            </p:cNvSpPr>
            <p:nvPr/>
          </p:nvSpPr>
          <p:spPr bwMode="auto">
            <a:xfrm>
              <a:off x="6728" y="2229"/>
              <a:ext cx="423" cy="18"/>
            </a:xfrm>
            <a:custGeom>
              <a:avLst/>
              <a:gdLst>
                <a:gd name="T0" fmla="*/ 270 w 276"/>
                <a:gd name="T1" fmla="*/ 12 h 12"/>
                <a:gd name="T2" fmla="*/ 6 w 276"/>
                <a:gd name="T3" fmla="*/ 12 h 12"/>
                <a:gd name="T4" fmla="*/ 0 w 276"/>
                <a:gd name="T5" fmla="*/ 6 h 12"/>
                <a:gd name="T6" fmla="*/ 6 w 276"/>
                <a:gd name="T7" fmla="*/ 0 h 12"/>
                <a:gd name="T8" fmla="*/ 270 w 276"/>
                <a:gd name="T9" fmla="*/ 0 h 12"/>
                <a:gd name="T10" fmla="*/ 276 w 276"/>
                <a:gd name="T11" fmla="*/ 6 h 12"/>
                <a:gd name="T12" fmla="*/ 270 w 27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76" h="12">
                  <a:moveTo>
                    <a:pt x="270" y="12"/>
                  </a:moveTo>
                  <a:cubicBezTo>
                    <a:pt x="6" y="12"/>
                    <a:pt x="6" y="12"/>
                    <a:pt x="6" y="12"/>
                  </a:cubicBezTo>
                  <a:cubicBezTo>
                    <a:pt x="3" y="12"/>
                    <a:pt x="0" y="9"/>
                    <a:pt x="0" y="6"/>
                  </a:cubicBezTo>
                  <a:cubicBezTo>
                    <a:pt x="0" y="3"/>
                    <a:pt x="3" y="0"/>
                    <a:pt x="6" y="0"/>
                  </a:cubicBezTo>
                  <a:cubicBezTo>
                    <a:pt x="270" y="0"/>
                    <a:pt x="270" y="0"/>
                    <a:pt x="270" y="0"/>
                  </a:cubicBezTo>
                  <a:cubicBezTo>
                    <a:pt x="273" y="0"/>
                    <a:pt x="276" y="3"/>
                    <a:pt x="276" y="6"/>
                  </a:cubicBezTo>
                  <a:cubicBezTo>
                    <a:pt x="276" y="9"/>
                    <a:pt x="273" y="12"/>
                    <a:pt x="27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AF0BAA6C-AA65-42FA-85DE-F6360DDA3287}"/>
                </a:ext>
              </a:extLst>
            </p:cNvPr>
            <p:cNvSpPr>
              <a:spLocks noEditPoints="1"/>
            </p:cNvSpPr>
            <p:nvPr/>
          </p:nvSpPr>
          <p:spPr bwMode="auto">
            <a:xfrm>
              <a:off x="6765" y="1978"/>
              <a:ext cx="349" cy="269"/>
            </a:xfrm>
            <a:custGeom>
              <a:avLst/>
              <a:gdLst>
                <a:gd name="T0" fmla="*/ 222 w 228"/>
                <a:gd name="T1" fmla="*/ 180 h 180"/>
                <a:gd name="T2" fmla="*/ 6 w 228"/>
                <a:gd name="T3" fmla="*/ 180 h 180"/>
                <a:gd name="T4" fmla="*/ 0 w 228"/>
                <a:gd name="T5" fmla="*/ 174 h 180"/>
                <a:gd name="T6" fmla="*/ 0 w 228"/>
                <a:gd name="T7" fmla="*/ 6 h 180"/>
                <a:gd name="T8" fmla="*/ 6 w 228"/>
                <a:gd name="T9" fmla="*/ 0 h 180"/>
                <a:gd name="T10" fmla="*/ 222 w 228"/>
                <a:gd name="T11" fmla="*/ 0 h 180"/>
                <a:gd name="T12" fmla="*/ 228 w 228"/>
                <a:gd name="T13" fmla="*/ 6 h 180"/>
                <a:gd name="T14" fmla="*/ 228 w 228"/>
                <a:gd name="T15" fmla="*/ 174 h 180"/>
                <a:gd name="T16" fmla="*/ 222 w 228"/>
                <a:gd name="T17" fmla="*/ 180 h 180"/>
                <a:gd name="T18" fmla="*/ 12 w 228"/>
                <a:gd name="T19" fmla="*/ 168 h 180"/>
                <a:gd name="T20" fmla="*/ 216 w 228"/>
                <a:gd name="T21" fmla="*/ 168 h 180"/>
                <a:gd name="T22" fmla="*/ 216 w 228"/>
                <a:gd name="T23" fmla="*/ 12 h 180"/>
                <a:gd name="T24" fmla="*/ 12 w 228"/>
                <a:gd name="T25" fmla="*/ 12 h 180"/>
                <a:gd name="T26" fmla="*/ 12 w 228"/>
                <a:gd name="T27" fmla="*/ 16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180">
                  <a:moveTo>
                    <a:pt x="222" y="180"/>
                  </a:moveTo>
                  <a:cubicBezTo>
                    <a:pt x="6" y="180"/>
                    <a:pt x="6" y="180"/>
                    <a:pt x="6" y="180"/>
                  </a:cubicBezTo>
                  <a:cubicBezTo>
                    <a:pt x="3" y="180"/>
                    <a:pt x="0" y="177"/>
                    <a:pt x="0" y="174"/>
                  </a:cubicBezTo>
                  <a:cubicBezTo>
                    <a:pt x="0" y="6"/>
                    <a:pt x="0" y="6"/>
                    <a:pt x="0" y="6"/>
                  </a:cubicBezTo>
                  <a:cubicBezTo>
                    <a:pt x="0" y="3"/>
                    <a:pt x="3" y="0"/>
                    <a:pt x="6" y="0"/>
                  </a:cubicBezTo>
                  <a:cubicBezTo>
                    <a:pt x="222" y="0"/>
                    <a:pt x="222" y="0"/>
                    <a:pt x="222" y="0"/>
                  </a:cubicBezTo>
                  <a:cubicBezTo>
                    <a:pt x="226" y="0"/>
                    <a:pt x="228" y="3"/>
                    <a:pt x="228" y="6"/>
                  </a:cubicBezTo>
                  <a:cubicBezTo>
                    <a:pt x="228" y="174"/>
                    <a:pt x="228" y="174"/>
                    <a:pt x="228" y="174"/>
                  </a:cubicBezTo>
                  <a:cubicBezTo>
                    <a:pt x="228" y="177"/>
                    <a:pt x="226" y="180"/>
                    <a:pt x="222" y="180"/>
                  </a:cubicBezTo>
                  <a:close/>
                  <a:moveTo>
                    <a:pt x="12" y="168"/>
                  </a:moveTo>
                  <a:cubicBezTo>
                    <a:pt x="216" y="168"/>
                    <a:pt x="216" y="168"/>
                    <a:pt x="216" y="168"/>
                  </a:cubicBezTo>
                  <a:cubicBezTo>
                    <a:pt x="216" y="12"/>
                    <a:pt x="216" y="12"/>
                    <a:pt x="216" y="12"/>
                  </a:cubicBezTo>
                  <a:cubicBezTo>
                    <a:pt x="12" y="12"/>
                    <a:pt x="12" y="12"/>
                    <a:pt x="12" y="12"/>
                  </a:cubicBezTo>
                  <a:lnTo>
                    <a:pt x="12"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95">
              <a:extLst>
                <a:ext uri="{FF2B5EF4-FFF2-40B4-BE49-F238E27FC236}">
                  <a16:creationId xmlns:a16="http://schemas.microsoft.com/office/drawing/2014/main" id="{AFCC7806-6E6B-4530-B465-D47585413F3B}"/>
                </a:ext>
              </a:extLst>
            </p:cNvPr>
            <p:cNvSpPr>
              <a:spLocks noChangeArrowheads="1"/>
            </p:cNvSpPr>
            <p:nvPr/>
          </p:nvSpPr>
          <p:spPr bwMode="auto">
            <a:xfrm>
              <a:off x="6930" y="2238"/>
              <a:ext cx="19" cy="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E9B76A0A-0CC0-4176-A05B-A57A6AB97FF9}"/>
                </a:ext>
              </a:extLst>
            </p:cNvPr>
            <p:cNvSpPr>
              <a:spLocks noEditPoints="1"/>
            </p:cNvSpPr>
            <p:nvPr/>
          </p:nvSpPr>
          <p:spPr bwMode="auto">
            <a:xfrm>
              <a:off x="6903" y="2283"/>
              <a:ext cx="73" cy="72"/>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12 h 48"/>
                <a:gd name="T12" fmla="*/ 12 w 48"/>
                <a:gd name="T13" fmla="*/ 24 h 48"/>
                <a:gd name="T14" fmla="*/ 24 w 48"/>
                <a:gd name="T15" fmla="*/ 36 h 48"/>
                <a:gd name="T16" fmla="*/ 36 w 48"/>
                <a:gd name="T17" fmla="*/ 24 h 48"/>
                <a:gd name="T18" fmla="*/ 24 w 48"/>
                <a:gd name="T19"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7" y="0"/>
                    <a:pt x="48" y="11"/>
                    <a:pt x="48" y="24"/>
                  </a:cubicBezTo>
                  <a:cubicBezTo>
                    <a:pt x="48" y="37"/>
                    <a:pt x="37" y="48"/>
                    <a:pt x="24" y="48"/>
                  </a:cubicBezTo>
                  <a:close/>
                  <a:moveTo>
                    <a:pt x="24" y="12"/>
                  </a:moveTo>
                  <a:cubicBezTo>
                    <a:pt x="18" y="12"/>
                    <a:pt x="12" y="17"/>
                    <a:pt x="12" y="24"/>
                  </a:cubicBezTo>
                  <a:cubicBezTo>
                    <a:pt x="12" y="31"/>
                    <a:pt x="18" y="36"/>
                    <a:pt x="24" y="36"/>
                  </a:cubicBezTo>
                  <a:cubicBezTo>
                    <a:pt x="31" y="36"/>
                    <a:pt x="36" y="31"/>
                    <a:pt x="36" y="24"/>
                  </a:cubicBezTo>
                  <a:cubicBezTo>
                    <a:pt x="36" y="17"/>
                    <a:pt x="31" y="12"/>
                    <a:pt x="2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D26ADB8F-EBDA-4B61-91A1-D4853DEC62B5}"/>
                </a:ext>
              </a:extLst>
            </p:cNvPr>
            <p:cNvSpPr>
              <a:spLocks noEditPoints="1"/>
            </p:cNvSpPr>
            <p:nvPr/>
          </p:nvSpPr>
          <p:spPr bwMode="auto">
            <a:xfrm>
              <a:off x="6839" y="2021"/>
              <a:ext cx="201" cy="183"/>
            </a:xfrm>
            <a:custGeom>
              <a:avLst/>
              <a:gdLst>
                <a:gd name="T0" fmla="*/ 11 w 132"/>
                <a:gd name="T1" fmla="*/ 122 h 122"/>
                <a:gd name="T2" fmla="*/ 6 w 132"/>
                <a:gd name="T3" fmla="*/ 121 h 122"/>
                <a:gd name="T4" fmla="*/ 5 w 132"/>
                <a:gd name="T5" fmla="*/ 114 h 122"/>
                <a:gd name="T6" fmla="*/ 17 w 132"/>
                <a:gd name="T7" fmla="*/ 91 h 122"/>
                <a:gd name="T8" fmla="*/ 0 w 132"/>
                <a:gd name="T9" fmla="*/ 55 h 122"/>
                <a:gd name="T10" fmla="*/ 66 w 132"/>
                <a:gd name="T11" fmla="*/ 0 h 122"/>
                <a:gd name="T12" fmla="*/ 132 w 132"/>
                <a:gd name="T13" fmla="*/ 55 h 122"/>
                <a:gd name="T14" fmla="*/ 66 w 132"/>
                <a:gd name="T15" fmla="*/ 109 h 122"/>
                <a:gd name="T16" fmla="*/ 46 w 132"/>
                <a:gd name="T17" fmla="*/ 107 h 122"/>
                <a:gd name="T18" fmla="*/ 13 w 132"/>
                <a:gd name="T19" fmla="*/ 122 h 122"/>
                <a:gd name="T20" fmla="*/ 11 w 132"/>
                <a:gd name="T21" fmla="*/ 122 h 122"/>
                <a:gd name="T22" fmla="*/ 66 w 132"/>
                <a:gd name="T23" fmla="*/ 12 h 122"/>
                <a:gd name="T24" fmla="*/ 12 w 132"/>
                <a:gd name="T25" fmla="*/ 55 h 122"/>
                <a:gd name="T26" fmla="*/ 28 w 132"/>
                <a:gd name="T27" fmla="*/ 85 h 122"/>
                <a:gd name="T28" fmla="*/ 30 w 132"/>
                <a:gd name="T29" fmla="*/ 92 h 122"/>
                <a:gd name="T30" fmla="*/ 24 w 132"/>
                <a:gd name="T31" fmla="*/ 104 h 122"/>
                <a:gd name="T32" fmla="*/ 43 w 132"/>
                <a:gd name="T33" fmla="*/ 95 h 122"/>
                <a:gd name="T34" fmla="*/ 47 w 132"/>
                <a:gd name="T35" fmla="*/ 95 h 122"/>
                <a:gd name="T36" fmla="*/ 66 w 132"/>
                <a:gd name="T37" fmla="*/ 97 h 122"/>
                <a:gd name="T38" fmla="*/ 120 w 132"/>
                <a:gd name="T39" fmla="*/ 55 h 122"/>
                <a:gd name="T40" fmla="*/ 66 w 132"/>
                <a:gd name="T41" fmla="*/ 1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2" h="122">
                  <a:moveTo>
                    <a:pt x="11" y="122"/>
                  </a:moveTo>
                  <a:cubicBezTo>
                    <a:pt x="9" y="122"/>
                    <a:pt x="8" y="122"/>
                    <a:pt x="6" y="121"/>
                  </a:cubicBezTo>
                  <a:cubicBezTo>
                    <a:pt x="5" y="119"/>
                    <a:pt x="4" y="116"/>
                    <a:pt x="5" y="114"/>
                  </a:cubicBezTo>
                  <a:cubicBezTo>
                    <a:pt x="17" y="91"/>
                    <a:pt x="17" y="91"/>
                    <a:pt x="17" y="91"/>
                  </a:cubicBezTo>
                  <a:cubicBezTo>
                    <a:pt x="6" y="81"/>
                    <a:pt x="0" y="68"/>
                    <a:pt x="0" y="55"/>
                  </a:cubicBezTo>
                  <a:cubicBezTo>
                    <a:pt x="0" y="24"/>
                    <a:pt x="30" y="0"/>
                    <a:pt x="66" y="0"/>
                  </a:cubicBezTo>
                  <a:cubicBezTo>
                    <a:pt x="103" y="0"/>
                    <a:pt x="132" y="24"/>
                    <a:pt x="132" y="55"/>
                  </a:cubicBezTo>
                  <a:cubicBezTo>
                    <a:pt x="132" y="85"/>
                    <a:pt x="103" y="109"/>
                    <a:pt x="66" y="109"/>
                  </a:cubicBezTo>
                  <a:cubicBezTo>
                    <a:pt x="59" y="109"/>
                    <a:pt x="52" y="109"/>
                    <a:pt x="46" y="107"/>
                  </a:cubicBezTo>
                  <a:cubicBezTo>
                    <a:pt x="13" y="122"/>
                    <a:pt x="13" y="122"/>
                    <a:pt x="13" y="122"/>
                  </a:cubicBezTo>
                  <a:cubicBezTo>
                    <a:pt x="12" y="122"/>
                    <a:pt x="12" y="122"/>
                    <a:pt x="11" y="122"/>
                  </a:cubicBezTo>
                  <a:close/>
                  <a:moveTo>
                    <a:pt x="66" y="12"/>
                  </a:moveTo>
                  <a:cubicBezTo>
                    <a:pt x="36" y="12"/>
                    <a:pt x="12" y="31"/>
                    <a:pt x="12" y="55"/>
                  </a:cubicBezTo>
                  <a:cubicBezTo>
                    <a:pt x="12" y="66"/>
                    <a:pt x="18" y="77"/>
                    <a:pt x="28" y="85"/>
                  </a:cubicBezTo>
                  <a:cubicBezTo>
                    <a:pt x="30" y="87"/>
                    <a:pt x="31" y="90"/>
                    <a:pt x="30" y="92"/>
                  </a:cubicBezTo>
                  <a:cubicBezTo>
                    <a:pt x="24" y="104"/>
                    <a:pt x="24" y="104"/>
                    <a:pt x="24" y="104"/>
                  </a:cubicBezTo>
                  <a:cubicBezTo>
                    <a:pt x="43" y="95"/>
                    <a:pt x="43" y="95"/>
                    <a:pt x="43" y="95"/>
                  </a:cubicBezTo>
                  <a:cubicBezTo>
                    <a:pt x="44" y="94"/>
                    <a:pt x="46" y="94"/>
                    <a:pt x="47" y="95"/>
                  </a:cubicBezTo>
                  <a:cubicBezTo>
                    <a:pt x="53" y="97"/>
                    <a:pt x="60" y="97"/>
                    <a:pt x="66" y="97"/>
                  </a:cubicBezTo>
                  <a:cubicBezTo>
                    <a:pt x="96" y="97"/>
                    <a:pt x="120" y="78"/>
                    <a:pt x="120" y="55"/>
                  </a:cubicBezTo>
                  <a:cubicBezTo>
                    <a:pt x="120" y="31"/>
                    <a:pt x="96" y="12"/>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7" name="TextBox 46">
            <a:extLst>
              <a:ext uri="{FF2B5EF4-FFF2-40B4-BE49-F238E27FC236}">
                <a16:creationId xmlns:a16="http://schemas.microsoft.com/office/drawing/2014/main" id="{30FED473-44E7-4852-A3AE-E2343A3AB317}"/>
              </a:ext>
            </a:extLst>
          </p:cNvPr>
          <p:cNvSpPr txBox="1"/>
          <p:nvPr/>
        </p:nvSpPr>
        <p:spPr>
          <a:xfrm>
            <a:off x="437927" y="1072024"/>
            <a:ext cx="6839326" cy="523220"/>
          </a:xfrm>
          <a:prstGeom prst="rect">
            <a:avLst/>
          </a:prstGeom>
          <a:noFill/>
        </p:spPr>
        <p:txBody>
          <a:bodyPr wrap="square" rtlCol="0">
            <a:spAutoFit/>
          </a:bodyPr>
          <a:lstStyle/>
          <a:p>
            <a:r>
              <a:rPr lang="en-US" sz="2800" b="1" dirty="0">
                <a:solidFill>
                  <a:srgbClr val="171616"/>
                </a:solidFill>
              </a:rPr>
              <a:t>PURPOSE</a:t>
            </a:r>
          </a:p>
        </p:txBody>
      </p:sp>
      <p:sp>
        <p:nvSpPr>
          <p:cNvPr id="49" name="TextBox 48">
            <a:extLst>
              <a:ext uri="{FF2B5EF4-FFF2-40B4-BE49-F238E27FC236}">
                <a16:creationId xmlns:a16="http://schemas.microsoft.com/office/drawing/2014/main" id="{B7C03984-5240-4C76-9A38-4792655CF6E8}"/>
              </a:ext>
            </a:extLst>
          </p:cNvPr>
          <p:cNvSpPr txBox="1"/>
          <p:nvPr/>
        </p:nvSpPr>
        <p:spPr>
          <a:xfrm>
            <a:off x="437927" y="3509517"/>
            <a:ext cx="6839326" cy="523220"/>
          </a:xfrm>
          <a:prstGeom prst="rect">
            <a:avLst/>
          </a:prstGeom>
          <a:noFill/>
        </p:spPr>
        <p:txBody>
          <a:bodyPr wrap="square" rtlCol="0">
            <a:spAutoFit/>
          </a:bodyPr>
          <a:lstStyle/>
          <a:p>
            <a:r>
              <a:rPr lang="en-US" sz="2800" b="1" dirty="0">
                <a:solidFill>
                  <a:srgbClr val="171616"/>
                </a:solidFill>
              </a:rPr>
              <a:t>OUTCOME</a:t>
            </a:r>
          </a:p>
        </p:txBody>
      </p:sp>
    </p:spTree>
    <p:extLst>
      <p:ext uri="{BB962C8B-B14F-4D97-AF65-F5344CB8AC3E}">
        <p14:creationId xmlns:p14="http://schemas.microsoft.com/office/powerpoint/2010/main" val="378350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04D69E-28A6-43B7-AFBE-BA768869CFF6}"/>
              </a:ext>
            </a:extLst>
          </p:cNvPr>
          <p:cNvSpPr>
            <a:spLocks noGrp="1"/>
          </p:cNvSpPr>
          <p:nvPr>
            <p:ph type="title"/>
          </p:nvPr>
        </p:nvSpPr>
        <p:spPr/>
        <p:txBody>
          <a:bodyPr/>
          <a:lstStyle/>
          <a:p>
            <a:r>
              <a:rPr lang="en-US" sz="2000"/>
              <a:t>Background</a:t>
            </a:r>
          </a:p>
        </p:txBody>
      </p:sp>
      <p:sp>
        <p:nvSpPr>
          <p:cNvPr id="9" name="Text Box 14">
            <a:extLst>
              <a:ext uri="{FF2B5EF4-FFF2-40B4-BE49-F238E27FC236}">
                <a16:creationId xmlns:a16="http://schemas.microsoft.com/office/drawing/2014/main" id="{60986E7E-6293-4CAE-82B2-495E599E5789}"/>
              </a:ext>
            </a:extLst>
          </p:cNvPr>
          <p:cNvSpPr txBox="1">
            <a:spLocks noChangeArrowheads="1"/>
          </p:cNvSpPr>
          <p:nvPr/>
        </p:nvSpPr>
        <p:spPr bwMode="gray">
          <a:xfrm>
            <a:off x="4850186" y="3474478"/>
            <a:ext cx="2944685" cy="2251993"/>
          </a:xfrm>
          <a:prstGeom prst="rect">
            <a:avLst/>
          </a:prstGeom>
          <a:noFill/>
          <a:ln w="12700" algn="ctr">
            <a:noFill/>
            <a:miter lim="800000"/>
            <a:headEnd type="none" w="sm" len="sm"/>
            <a:tailEnd type="none" w="sm" len="sm"/>
          </a:ln>
          <a:effectLst/>
        </p:spPr>
        <p:txBody>
          <a:bodyPr wrap="square" lIns="0" tIns="0" rIns="0" bIns="0">
            <a:noAutofit/>
          </a:bodyPr>
          <a:lstStyle>
            <a:defPPr>
              <a:defRPr lang="en-US"/>
            </a:defPPr>
            <a:lvl1pPr marL="174625" indent="-174625">
              <a:buClr>
                <a:prstClr val="black"/>
              </a:buClr>
              <a:buFont typeface="Wingdings" pitchFamily="2" charset="2"/>
              <a:buChar char="§"/>
              <a:defRPr sz="1200">
                <a:solidFill>
                  <a:srgbClr val="666666"/>
                </a:solidFill>
                <a:cs typeface="Arial" pitchFamily="34" charset="0"/>
              </a:defRPr>
            </a:lvl1pPr>
          </a:lstStyle>
          <a:p>
            <a:pPr marL="0" indent="0" algn="ctr" defTabSz="686074" fontAlgn="base">
              <a:lnSpc>
                <a:spcPct val="110000"/>
              </a:lnSpc>
              <a:spcBef>
                <a:spcPts val="900"/>
              </a:spcBef>
              <a:spcAft>
                <a:spcPct val="0"/>
              </a:spcAft>
              <a:buClrTx/>
              <a:buNone/>
            </a:pPr>
            <a:r>
              <a:rPr lang="en-US" sz="1800">
                <a:solidFill>
                  <a:schemeClr val="tx1"/>
                </a:solidFill>
                <a:latin typeface="Calibri" panose="020F0502020204030204" pitchFamily="34" charset="0"/>
                <a:ea typeface="Calibri" panose="020F0502020204030204" pitchFamily="34" charset="0"/>
                <a:cs typeface="Times New Roman" panose="02020603050405020304" pitchFamily="18" charset="0"/>
              </a:rPr>
              <a:t>Effective January 1, 2018, for those using the Post-9/11 GI Bill for the first time after that date, </a:t>
            </a:r>
            <a:r>
              <a:rPr lang="en-US" sz="1800" b="1">
                <a:solidFill>
                  <a:schemeClr val="tx1"/>
                </a:solidFill>
                <a:latin typeface="Calibri" panose="020F0502020204030204" pitchFamily="34" charset="0"/>
                <a:ea typeface="Calibri" panose="020F0502020204030204" pitchFamily="34" charset="0"/>
                <a:cs typeface="Times New Roman" panose="02020603050405020304" pitchFamily="18" charset="0"/>
              </a:rPr>
              <a:t>student's rates set to the Department of Defense’s E-5 With Dependents Basic Allowance Housing (BAH) rate.</a:t>
            </a:r>
            <a:endParaRPr lang="en-US" sz="1800" b="1" spc="-15">
              <a:solidFill>
                <a:schemeClr val="tx1"/>
              </a:solidFill>
              <a:ea typeface="Roboto Light" panose="02000000000000000000" pitchFamily="2" charset="0"/>
            </a:endParaRPr>
          </a:p>
        </p:txBody>
      </p:sp>
      <p:grpSp>
        <p:nvGrpSpPr>
          <p:cNvPr id="5" name="Group 4">
            <a:extLst>
              <a:ext uri="{FF2B5EF4-FFF2-40B4-BE49-F238E27FC236}">
                <a16:creationId xmlns:a16="http://schemas.microsoft.com/office/drawing/2014/main" id="{57F71134-E3DF-4A9D-A8B3-E6AC52FF3F6B}"/>
              </a:ext>
            </a:extLst>
          </p:cNvPr>
          <p:cNvGrpSpPr/>
          <p:nvPr/>
        </p:nvGrpSpPr>
        <p:grpSpPr>
          <a:xfrm>
            <a:off x="5752872" y="2355840"/>
            <a:ext cx="906874" cy="1056028"/>
            <a:chOff x="5734373" y="2335811"/>
            <a:chExt cx="906874" cy="1056028"/>
          </a:xfrm>
        </p:grpSpPr>
        <p:sp>
          <p:nvSpPr>
            <p:cNvPr id="13" name="Oval 12">
              <a:extLst>
                <a:ext uri="{FF2B5EF4-FFF2-40B4-BE49-F238E27FC236}">
                  <a16:creationId xmlns:a16="http://schemas.microsoft.com/office/drawing/2014/main" id="{E1AFBDCE-CD4E-4B87-8FD6-3867F358C659}"/>
                </a:ext>
              </a:extLst>
            </p:cNvPr>
            <p:cNvSpPr/>
            <p:nvPr/>
          </p:nvSpPr>
          <p:spPr>
            <a:xfrm>
              <a:off x="5734373" y="2335811"/>
              <a:ext cx="906874" cy="906873"/>
            </a:xfrm>
            <a:prstGeom prst="ellipse">
              <a:avLst/>
            </a:prstGeom>
            <a:solidFill>
              <a:schemeClr val="bg1"/>
            </a:solidFill>
            <a:ln w="57150" cmpd="sng">
              <a:solidFill>
                <a:schemeClr val="bg2"/>
              </a:solidFill>
              <a:tailEnd type="none" w="med" len="med"/>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defTabSz="686074" fontAlgn="base">
                <a:lnSpc>
                  <a:spcPct val="110000"/>
                </a:lnSpc>
                <a:spcBef>
                  <a:spcPct val="0"/>
                </a:spcBef>
                <a:spcAft>
                  <a:spcPct val="0"/>
                </a:spcAft>
              </a:pPr>
              <a:endParaRPr lang="en-US" sz="1200">
                <a:latin typeface="Arial Black" panose="020B0A04020102020204" pitchFamily="34" charset="0"/>
                <a:ea typeface="Roboto Light" panose="02000000000000000000" pitchFamily="2" charset="0"/>
              </a:endParaRPr>
            </a:p>
          </p:txBody>
        </p:sp>
        <p:sp>
          <p:nvSpPr>
            <p:cNvPr id="26" name="TextBox 25">
              <a:extLst>
                <a:ext uri="{FF2B5EF4-FFF2-40B4-BE49-F238E27FC236}">
                  <a16:creationId xmlns:a16="http://schemas.microsoft.com/office/drawing/2014/main" id="{07D0A061-5F4B-4DD1-9F76-647AEFFCE9DC}"/>
                </a:ext>
              </a:extLst>
            </p:cNvPr>
            <p:cNvSpPr txBox="1"/>
            <p:nvPr/>
          </p:nvSpPr>
          <p:spPr>
            <a:xfrm>
              <a:off x="5854837" y="2560842"/>
              <a:ext cx="665946" cy="830997"/>
            </a:xfrm>
            <a:prstGeom prst="rect">
              <a:avLst/>
            </a:prstGeom>
            <a:noFill/>
          </p:spPr>
          <p:txBody>
            <a:bodyPr wrap="square" rtlCol="0">
              <a:spAutoFit/>
            </a:bodyPr>
            <a:lstStyle/>
            <a:p>
              <a:r>
                <a:rPr lang="en-US" sz="2400" b="1"/>
                <a:t>501</a:t>
              </a:r>
            </a:p>
            <a:p>
              <a:endParaRPr lang="en-US" sz="2400" b="1">
                <a:solidFill>
                  <a:schemeClr val="bg1"/>
                </a:solidFill>
              </a:endParaRPr>
            </a:p>
          </p:txBody>
        </p:sp>
      </p:grpSp>
      <p:sp>
        <p:nvSpPr>
          <p:cNvPr id="17" name="Text Box 14">
            <a:extLst>
              <a:ext uri="{FF2B5EF4-FFF2-40B4-BE49-F238E27FC236}">
                <a16:creationId xmlns:a16="http://schemas.microsoft.com/office/drawing/2014/main" id="{E777BAB6-3245-462D-97B6-74BB59DF2F33}"/>
              </a:ext>
            </a:extLst>
          </p:cNvPr>
          <p:cNvSpPr txBox="1">
            <a:spLocks noChangeArrowheads="1"/>
          </p:cNvSpPr>
          <p:nvPr/>
        </p:nvSpPr>
        <p:spPr bwMode="gray">
          <a:xfrm>
            <a:off x="1127162" y="3463020"/>
            <a:ext cx="3261356" cy="2010226"/>
          </a:xfrm>
          <a:prstGeom prst="rect">
            <a:avLst/>
          </a:prstGeom>
          <a:noFill/>
          <a:ln w="12700" algn="ctr">
            <a:noFill/>
            <a:miter lim="800000"/>
            <a:headEnd type="none" w="sm" len="sm"/>
            <a:tailEnd type="none" w="sm" len="sm"/>
          </a:ln>
          <a:effectLst/>
        </p:spPr>
        <p:txBody>
          <a:bodyPr wrap="square" lIns="0" tIns="0" rIns="0" bIns="0">
            <a:noAutofit/>
          </a:bodyPr>
          <a:lstStyle>
            <a:defPPr>
              <a:defRPr lang="en-US"/>
            </a:defPPr>
            <a:lvl1pPr marL="174625" indent="-174625">
              <a:buClr>
                <a:prstClr val="black"/>
              </a:buClr>
              <a:buFont typeface="Wingdings" pitchFamily="2" charset="2"/>
              <a:buChar char="§"/>
              <a:defRPr sz="1200">
                <a:solidFill>
                  <a:srgbClr val="666666"/>
                </a:solidFill>
                <a:cs typeface="Arial" pitchFamily="34" charset="0"/>
              </a:defRPr>
            </a:lvl1pPr>
          </a:lstStyle>
          <a:p>
            <a:pPr marL="0" indent="0" algn="ctr" defTabSz="686074" fontAlgn="base">
              <a:lnSpc>
                <a:spcPct val="110000"/>
              </a:lnSpc>
              <a:spcBef>
                <a:spcPts val="900"/>
              </a:spcBef>
              <a:spcAft>
                <a:spcPct val="0"/>
              </a:spcAft>
              <a:buClrTx/>
              <a:buNone/>
            </a:pPr>
            <a:r>
              <a:rPr lang="en-US" sz="1800">
                <a:solidFill>
                  <a:schemeClr val="tx1"/>
                </a:solidFill>
                <a:latin typeface="Calibri" panose="020F0502020204030204" pitchFamily="34" charset="0"/>
                <a:ea typeface="Calibri" panose="020F0502020204030204" pitchFamily="34" charset="0"/>
                <a:cs typeface="Times New Roman" panose="02020603050405020304" pitchFamily="18" charset="0"/>
              </a:rPr>
              <a:t>Effective August 1, 2018, a student's Monthly Housing Allowance is calculated </a:t>
            </a:r>
            <a:r>
              <a:rPr lang="en-US" sz="1800" b="1">
                <a:solidFill>
                  <a:schemeClr val="tx1"/>
                </a:solidFill>
                <a:latin typeface="Calibri" panose="020F0502020204030204" pitchFamily="34" charset="0"/>
                <a:ea typeface="Calibri" panose="020F0502020204030204" pitchFamily="34" charset="0"/>
                <a:cs typeface="Times New Roman" panose="02020603050405020304" pitchFamily="18" charset="0"/>
              </a:rPr>
              <a:t>based on the main, branch or extension campus location where they physically attend the majority of </a:t>
            </a:r>
            <a:br>
              <a:rPr lang="en-US" sz="1800" b="1">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1800" b="1">
                <a:solidFill>
                  <a:schemeClr val="tx1"/>
                </a:solidFill>
                <a:latin typeface="Calibri" panose="020F0502020204030204" pitchFamily="34" charset="0"/>
                <a:ea typeface="Calibri" panose="020F0502020204030204" pitchFamily="34" charset="0"/>
                <a:cs typeface="Times New Roman" panose="02020603050405020304" pitchFamily="18" charset="0"/>
              </a:rPr>
              <a:t>their classes.</a:t>
            </a:r>
            <a:endParaRPr lang="en-US" sz="1800" b="1" spc="-15">
              <a:solidFill>
                <a:schemeClr val="tx1"/>
              </a:solidFill>
              <a:ea typeface="Roboto Light" panose="02000000000000000000" pitchFamily="2" charset="0"/>
            </a:endParaRPr>
          </a:p>
        </p:txBody>
      </p:sp>
      <p:grpSp>
        <p:nvGrpSpPr>
          <p:cNvPr id="4" name="Group 3">
            <a:extLst>
              <a:ext uri="{FF2B5EF4-FFF2-40B4-BE49-F238E27FC236}">
                <a16:creationId xmlns:a16="http://schemas.microsoft.com/office/drawing/2014/main" id="{8F22465A-FF48-4128-9EE1-6EBC3B03EC81}"/>
              </a:ext>
            </a:extLst>
          </p:cNvPr>
          <p:cNvGrpSpPr/>
          <p:nvPr/>
        </p:nvGrpSpPr>
        <p:grpSpPr>
          <a:xfrm>
            <a:off x="2304403" y="2349806"/>
            <a:ext cx="906874" cy="906873"/>
            <a:chOff x="2462758" y="2335811"/>
            <a:chExt cx="906874" cy="906873"/>
          </a:xfrm>
        </p:grpSpPr>
        <p:sp>
          <p:nvSpPr>
            <p:cNvPr id="29" name="Oval 28">
              <a:extLst>
                <a:ext uri="{FF2B5EF4-FFF2-40B4-BE49-F238E27FC236}">
                  <a16:creationId xmlns:a16="http://schemas.microsoft.com/office/drawing/2014/main" id="{D0E24CCE-19CD-4893-9C5E-9964AF87C3F7}"/>
                </a:ext>
              </a:extLst>
            </p:cNvPr>
            <p:cNvSpPr/>
            <p:nvPr/>
          </p:nvSpPr>
          <p:spPr>
            <a:xfrm>
              <a:off x="2462758" y="2335811"/>
              <a:ext cx="906874" cy="906873"/>
            </a:xfrm>
            <a:prstGeom prst="ellipse">
              <a:avLst/>
            </a:prstGeom>
            <a:solidFill>
              <a:schemeClr val="bg1"/>
            </a:solidFill>
            <a:ln w="57150" cmpd="sng">
              <a:solidFill>
                <a:schemeClr val="bg2"/>
              </a:solidFill>
              <a:tailEnd type="none" w="med" len="med"/>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defTabSz="686074" fontAlgn="base">
                <a:lnSpc>
                  <a:spcPct val="110000"/>
                </a:lnSpc>
                <a:spcBef>
                  <a:spcPct val="0"/>
                </a:spcBef>
                <a:spcAft>
                  <a:spcPct val="0"/>
                </a:spcAft>
              </a:pPr>
              <a:endParaRPr lang="en-US" sz="1200">
                <a:latin typeface="Arial Black" panose="020B0A04020102020204" pitchFamily="34" charset="0"/>
                <a:ea typeface="Roboto Light" panose="02000000000000000000" pitchFamily="2" charset="0"/>
              </a:endParaRPr>
            </a:p>
          </p:txBody>
        </p:sp>
        <p:sp>
          <p:nvSpPr>
            <p:cNvPr id="32" name="TextBox 31">
              <a:extLst>
                <a:ext uri="{FF2B5EF4-FFF2-40B4-BE49-F238E27FC236}">
                  <a16:creationId xmlns:a16="http://schemas.microsoft.com/office/drawing/2014/main" id="{63DDF4BF-168B-4E5D-A08C-B6DEE5CB8FD6}"/>
                </a:ext>
              </a:extLst>
            </p:cNvPr>
            <p:cNvSpPr txBox="1"/>
            <p:nvPr/>
          </p:nvSpPr>
          <p:spPr>
            <a:xfrm>
              <a:off x="2599901" y="2566876"/>
              <a:ext cx="665946" cy="461665"/>
            </a:xfrm>
            <a:prstGeom prst="rect">
              <a:avLst/>
            </a:prstGeom>
            <a:noFill/>
          </p:spPr>
          <p:txBody>
            <a:bodyPr wrap="square" rtlCol="0">
              <a:spAutoFit/>
            </a:bodyPr>
            <a:lstStyle/>
            <a:p>
              <a:r>
                <a:rPr lang="en-US" sz="2400" b="1"/>
                <a:t>107</a:t>
              </a:r>
            </a:p>
          </p:txBody>
        </p:sp>
      </p:grpSp>
      <p:sp>
        <p:nvSpPr>
          <p:cNvPr id="19" name="Content Placeholder 30">
            <a:extLst>
              <a:ext uri="{FF2B5EF4-FFF2-40B4-BE49-F238E27FC236}">
                <a16:creationId xmlns:a16="http://schemas.microsoft.com/office/drawing/2014/main" id="{F0F3E7FA-7687-4672-BC57-390B66394A2E}"/>
              </a:ext>
            </a:extLst>
          </p:cNvPr>
          <p:cNvSpPr txBox="1">
            <a:spLocks/>
          </p:cNvSpPr>
          <p:nvPr/>
        </p:nvSpPr>
        <p:spPr>
          <a:xfrm>
            <a:off x="174177" y="1131529"/>
            <a:ext cx="8512624" cy="746073"/>
          </a:xfrm>
          <a:prstGeom prst="roundRect">
            <a:avLst>
              <a:gd name="adj" fmla="val 10000"/>
            </a:avLst>
          </a:prstGeom>
          <a:noFill/>
        </p:spPr>
        <p:style>
          <a:lnRef idx="0">
            <a:schemeClr val="accent5">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txBody>
          <a:bodyPr/>
          <a:lstStyle>
            <a:lvl1pPr marL="164592" indent="-164592" algn="l" defTabSz="457200"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1800" kern="1200">
                <a:solidFill>
                  <a:schemeClr val="dk1">
                    <a:hueOff val="0"/>
                    <a:satOff val="0"/>
                    <a:lumOff val="0"/>
                    <a:alphaOff val="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hueOff val="0"/>
                    <a:satOff val="0"/>
                    <a:lumOff val="0"/>
                    <a:alphaOff val="0"/>
                  </a:schemeClr>
                </a:solidFill>
                <a:latin typeface="+mn-lt"/>
                <a:ea typeface="+mn-ea"/>
                <a:cs typeface="+mn-cs"/>
              </a:defRPr>
            </a:lvl9pPr>
          </a:lstStyle>
          <a:p>
            <a:pPr marL="0" indent="0">
              <a:buNone/>
            </a:pPr>
            <a:r>
              <a:rPr lang="en-US" sz="2000" b="1"/>
              <a:t>As a reminder, here are the basic definitions of the Forever GI Bill Sections 107 and 501:</a:t>
            </a:r>
          </a:p>
        </p:txBody>
      </p:sp>
      <p:cxnSp>
        <p:nvCxnSpPr>
          <p:cNvPr id="20" name="Straight Connector 19">
            <a:extLst>
              <a:ext uri="{FF2B5EF4-FFF2-40B4-BE49-F238E27FC236}">
                <a16:creationId xmlns:a16="http://schemas.microsoft.com/office/drawing/2014/main" id="{D97F08B3-FE89-49A5-A30D-7D60CF33B45B}"/>
              </a:ext>
            </a:extLst>
          </p:cNvPr>
          <p:cNvCxnSpPr>
            <a:cxnSpLocks/>
          </p:cNvCxnSpPr>
          <p:nvPr/>
        </p:nvCxnSpPr>
        <p:spPr>
          <a:xfrm>
            <a:off x="4572000" y="2329715"/>
            <a:ext cx="0" cy="3451506"/>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Slide Number Placeholder 1">
            <a:extLst>
              <a:ext uri="{FF2B5EF4-FFF2-40B4-BE49-F238E27FC236}">
                <a16:creationId xmlns:a16="http://schemas.microsoft.com/office/drawing/2014/main" id="{2AF26E4C-120D-4670-BD57-1C44E0C0FD00}"/>
              </a:ext>
            </a:extLst>
          </p:cNvPr>
          <p:cNvSpPr>
            <a:spLocks noGrp="1"/>
          </p:cNvSpPr>
          <p:nvPr>
            <p:ph type="sldNum" sz="quarter" idx="12"/>
          </p:nvPr>
        </p:nvSpPr>
        <p:spPr>
          <a:xfrm>
            <a:off x="7010400" y="6553200"/>
            <a:ext cx="2133600" cy="304800"/>
          </a:xfrm>
        </p:spPr>
        <p:txBody>
          <a:bodyPr/>
          <a:lstStyle/>
          <a:p>
            <a:pPr>
              <a:defRPr/>
            </a:pPr>
            <a:fld id="{3CB68590-EDB1-A04A-B20D-709416CFE8EF}" type="slidenum">
              <a:rPr lang="en-US" smtClean="0">
                <a:solidFill>
                  <a:prstClr val="white"/>
                </a:solidFill>
                <a:latin typeface="Calibri"/>
              </a:rPr>
              <a:pPr>
                <a:defRPr/>
              </a:pPr>
              <a:t>4</a:t>
            </a:fld>
            <a:endParaRPr lang="en-US">
              <a:solidFill>
                <a:prstClr val="white"/>
              </a:solidFill>
              <a:latin typeface="Calibri"/>
            </a:endParaRPr>
          </a:p>
        </p:txBody>
      </p:sp>
    </p:spTree>
    <p:extLst>
      <p:ext uri="{BB962C8B-B14F-4D97-AF65-F5344CB8AC3E}">
        <p14:creationId xmlns:p14="http://schemas.microsoft.com/office/powerpoint/2010/main" val="1304638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3137-66C7-41F8-AE61-E0B96D71F488}"/>
              </a:ext>
            </a:extLst>
          </p:cNvPr>
          <p:cNvSpPr>
            <a:spLocks noGrp="1"/>
          </p:cNvSpPr>
          <p:nvPr>
            <p:ph type="ctrTitle"/>
          </p:nvPr>
        </p:nvSpPr>
        <p:spPr>
          <a:xfrm>
            <a:off x="685800" y="1906524"/>
            <a:ext cx="7772400" cy="2401316"/>
          </a:xfrm>
        </p:spPr>
        <p:txBody>
          <a:bodyPr/>
          <a:lstStyle/>
          <a:p>
            <a:r>
              <a:rPr lang="en-US" sz="4400">
                <a:latin typeface="Calibri" panose="020F0502020204030204" pitchFamily="34" charset="0"/>
                <a:cs typeface="Calibri" panose="020F0502020204030204" pitchFamily="34" charset="0"/>
              </a:rPr>
              <a:t>Frequently Asked Questions</a:t>
            </a:r>
          </a:p>
        </p:txBody>
      </p:sp>
    </p:spTree>
    <p:extLst>
      <p:ext uri="{BB962C8B-B14F-4D97-AF65-F5344CB8AC3E}">
        <p14:creationId xmlns:p14="http://schemas.microsoft.com/office/powerpoint/2010/main" val="254357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87B3-9D9F-4028-83B9-A8B436ED740C}"/>
              </a:ext>
            </a:extLst>
          </p:cNvPr>
          <p:cNvSpPr>
            <a:spLocks noGrp="1"/>
          </p:cNvSpPr>
          <p:nvPr>
            <p:ph type="title"/>
          </p:nvPr>
        </p:nvSpPr>
        <p:spPr>
          <a:xfrm>
            <a:off x="990599" y="222481"/>
            <a:ext cx="7896225" cy="685800"/>
          </a:xfrm>
        </p:spPr>
        <p:txBody>
          <a:bodyPr>
            <a:noAutofit/>
          </a:bodyPr>
          <a:lstStyle/>
          <a:p>
            <a:r>
              <a:rPr lang="en-US" sz="2000"/>
              <a:t>FAQ #1: What are Sections 107 and 501 and how do they change how a student’s Monthly Housing Allowance is determined?</a:t>
            </a:r>
            <a:br>
              <a:rPr lang="en-US" sz="2000"/>
            </a:br>
            <a:endParaRPr lang="en-US" sz="2000"/>
          </a:p>
        </p:txBody>
      </p:sp>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7010400" y="6553200"/>
            <a:ext cx="2133600" cy="304800"/>
          </a:xfrm>
        </p:spPr>
        <p:txBody>
          <a:bodyPr/>
          <a:lstStyle/>
          <a:p>
            <a:pPr>
              <a:defRPr/>
            </a:pPr>
            <a:fld id="{B5D49A97-9B22-D549-B192-48BA620B0C07}" type="slidenum">
              <a:rPr lang="en-US" smtClean="0">
                <a:solidFill>
                  <a:prstClr val="white"/>
                </a:solidFill>
                <a:latin typeface="Calibri"/>
              </a:rPr>
              <a:pPr>
                <a:defRPr/>
              </a:pPr>
              <a:t>6</a:t>
            </a:fld>
            <a:endParaRPr lang="en-US">
              <a:solidFill>
                <a:prstClr val="white"/>
              </a:solidFill>
              <a:latin typeface="Calibri"/>
            </a:endParaRPr>
          </a:p>
        </p:txBody>
      </p:sp>
      <p:sp>
        <p:nvSpPr>
          <p:cNvPr id="41" name="Text Placeholder 26">
            <a:extLst>
              <a:ext uri="{FF2B5EF4-FFF2-40B4-BE49-F238E27FC236}">
                <a16:creationId xmlns:a16="http://schemas.microsoft.com/office/drawing/2014/main" id="{B9BE5829-CA5B-46D7-A5FB-E6F808E95EDB}"/>
              </a:ext>
            </a:extLst>
          </p:cNvPr>
          <p:cNvSpPr txBox="1">
            <a:spLocks/>
          </p:cNvSpPr>
          <p:nvPr/>
        </p:nvSpPr>
        <p:spPr>
          <a:xfrm>
            <a:off x="394155" y="1177322"/>
            <a:ext cx="8391250" cy="262595"/>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r>
              <a:rPr lang="en-US" sz="2000" b="0"/>
              <a:t>Sections 107 and 501 </a:t>
            </a:r>
            <a:r>
              <a:rPr lang="en-US" sz="2000" b="0" i="1"/>
              <a:t>change the way the MHA is calculated</a:t>
            </a:r>
            <a:r>
              <a:rPr lang="en-US" sz="2000" b="0"/>
              <a:t>. </a:t>
            </a:r>
            <a:endParaRPr lang="en-US" sz="2000"/>
          </a:p>
          <a:p>
            <a:endParaRPr lang="en-US" sz="2000"/>
          </a:p>
        </p:txBody>
      </p:sp>
      <p:cxnSp>
        <p:nvCxnSpPr>
          <p:cNvPr id="10" name="Straight Connector 9">
            <a:extLst>
              <a:ext uri="{FF2B5EF4-FFF2-40B4-BE49-F238E27FC236}">
                <a16:creationId xmlns:a16="http://schemas.microsoft.com/office/drawing/2014/main" id="{F2B8E428-D59A-4033-8998-2E0D7532DF03}"/>
              </a:ext>
            </a:extLst>
          </p:cNvPr>
          <p:cNvCxnSpPr>
            <a:cxnSpLocks/>
          </p:cNvCxnSpPr>
          <p:nvPr/>
        </p:nvCxnSpPr>
        <p:spPr>
          <a:xfrm>
            <a:off x="637144" y="2107957"/>
            <a:ext cx="0" cy="4032000"/>
          </a:xfrm>
          <a:prstGeom prst="line">
            <a:avLst/>
          </a:prstGeom>
          <a:ln w="9525">
            <a:solidFill>
              <a:srgbClr val="41647F"/>
            </a:solidFill>
            <a:prstDash val="dot"/>
            <a:headEnd type="none" w="med" len="med"/>
            <a:tailEnd type="oval" w="med" len="med"/>
          </a:ln>
          <a:effectLst/>
        </p:spPr>
        <p:style>
          <a:lnRef idx="2">
            <a:schemeClr val="accent1"/>
          </a:lnRef>
          <a:fillRef idx="0">
            <a:schemeClr val="accent1"/>
          </a:fillRef>
          <a:effectRef idx="1">
            <a:schemeClr val="accent1"/>
          </a:effectRef>
          <a:fontRef idx="minor">
            <a:schemeClr val="tx1"/>
          </a:fontRef>
        </p:style>
      </p:cxnSp>
      <p:sp>
        <p:nvSpPr>
          <p:cNvPr id="11" name="Text Placeholder 2">
            <a:extLst>
              <a:ext uri="{FF2B5EF4-FFF2-40B4-BE49-F238E27FC236}">
                <a16:creationId xmlns:a16="http://schemas.microsoft.com/office/drawing/2014/main" id="{AFBFEA3B-CFE1-47A5-A48A-A71304E9A867}"/>
              </a:ext>
            </a:extLst>
          </p:cNvPr>
          <p:cNvSpPr txBox="1">
            <a:spLocks/>
          </p:cNvSpPr>
          <p:nvPr/>
        </p:nvSpPr>
        <p:spPr>
          <a:xfrm>
            <a:off x="637144" y="1611702"/>
            <a:ext cx="3614784" cy="369332"/>
          </a:xfrm>
          <a:prstGeom prst="rect">
            <a:avLst/>
          </a:prstGeom>
        </p:spPr>
        <p:txBody>
          <a:bodyPr wrap="square" lIns="0" tIns="0" rIns="0" bIns="0" anchor="b">
            <a:spAutoFit/>
          </a:bodyPr>
          <a:lstStyle>
            <a:lvl1pPr marL="0" indent="0" algn="l" rtl="0" eaLnBrk="1" fontAlgn="base" hangingPunct="1">
              <a:spcBef>
                <a:spcPts val="800"/>
              </a:spcBef>
              <a:spcAft>
                <a:spcPct val="0"/>
              </a:spcAft>
              <a:buFont typeface="Arial" pitchFamily="34" charset="0"/>
              <a:buNone/>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spcBef>
                <a:spcPts val="800"/>
              </a:spcBef>
              <a:spcAft>
                <a:spcPct val="0"/>
              </a:spcAft>
              <a:buFont typeface="Arial" pitchFamily="34" charset="0"/>
              <a:buChar char="‒"/>
              <a:tabLst/>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pPr>
            <a:r>
              <a:rPr lang="en-US" sz="2400" b="1">
                <a:solidFill>
                  <a:schemeClr val="bg2"/>
                </a:solidFill>
                <a:latin typeface="+mj-lt"/>
                <a:ea typeface="Roboto Medium" panose="02000000000000000000" pitchFamily="2" charset="0"/>
              </a:rPr>
              <a:t>SECTION 107</a:t>
            </a:r>
          </a:p>
        </p:txBody>
      </p:sp>
      <p:cxnSp>
        <p:nvCxnSpPr>
          <p:cNvPr id="12" name="Straight Connector 11">
            <a:extLst>
              <a:ext uri="{FF2B5EF4-FFF2-40B4-BE49-F238E27FC236}">
                <a16:creationId xmlns:a16="http://schemas.microsoft.com/office/drawing/2014/main" id="{4BD71A35-E98A-4F95-99B5-CE429C3A3E5E}"/>
              </a:ext>
            </a:extLst>
          </p:cNvPr>
          <p:cNvCxnSpPr>
            <a:cxnSpLocks/>
          </p:cNvCxnSpPr>
          <p:nvPr/>
        </p:nvCxnSpPr>
        <p:spPr>
          <a:xfrm>
            <a:off x="394155" y="2082393"/>
            <a:ext cx="8112702" cy="0"/>
          </a:xfrm>
          <a:prstGeom prst="line">
            <a:avLst/>
          </a:prstGeom>
          <a:ln w="19050">
            <a:solidFill>
              <a:srgbClr val="41647F"/>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Content Placeholder 9">
            <a:extLst>
              <a:ext uri="{FF2B5EF4-FFF2-40B4-BE49-F238E27FC236}">
                <a16:creationId xmlns:a16="http://schemas.microsoft.com/office/drawing/2014/main" id="{74B7026A-B760-445A-B437-49D5CB687268}"/>
              </a:ext>
            </a:extLst>
          </p:cNvPr>
          <p:cNvSpPr txBox="1">
            <a:spLocks/>
          </p:cNvSpPr>
          <p:nvPr/>
        </p:nvSpPr>
        <p:spPr>
          <a:xfrm>
            <a:off x="749755" y="2301408"/>
            <a:ext cx="3574853" cy="3588445"/>
          </a:xfrm>
          <a:prstGeom prst="rect">
            <a:avLst/>
          </a:prstGeom>
        </p:spPr>
        <p:txBody>
          <a:bodyPr lIns="179984" tIns="0" rIns="0" bIns="0" numCol="1" spcCol="287976"/>
          <a:lstStyle>
            <a:lvl1pPr marL="0" indent="0" algn="l" rtl="0" eaLnBrk="1" fontAlgn="base" hangingPunct="1">
              <a:lnSpc>
                <a:spcPct val="110000"/>
              </a:lnSpc>
              <a:spcBef>
                <a:spcPts val="800"/>
              </a:spcBef>
              <a:spcAft>
                <a:spcPct val="0"/>
              </a:spcAft>
              <a:buFont typeface="Arial" pitchFamily="34" charset="0"/>
              <a:buNone/>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lnSpc>
                <a:spcPct val="110000"/>
              </a:lnSpc>
              <a:spcBef>
                <a:spcPts val="800"/>
              </a:spcBef>
              <a:spcAft>
                <a:spcPct val="0"/>
              </a:spcAft>
              <a:buFont typeface="Arial" pitchFamily="34" charset="0"/>
              <a:buChar char="‒"/>
              <a:tabLst/>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85750" lvl="0" indent="-285750">
              <a:lnSpc>
                <a:spcPct val="100000"/>
              </a:lnSpc>
              <a:spcBef>
                <a:spcPts val="0"/>
              </a:spcBef>
              <a:buFont typeface="Arial" panose="020B0604020202020204" pitchFamily="34" charset="0"/>
              <a:buChar char="•"/>
            </a:pPr>
            <a:r>
              <a:rPr lang="en-US" sz="1800">
                <a:solidFill>
                  <a:schemeClr val="tx1"/>
                </a:solidFill>
                <a:latin typeface="+mj-lt"/>
              </a:rPr>
              <a:t>Effective on August 1, 2018, this section changes the calculation of monthly housing allowance (MHA) under the Post-9/11 GI Bill to the location of the campus where classes are attended. </a:t>
            </a:r>
          </a:p>
          <a:p>
            <a:pPr marL="285750" lvl="0" indent="-285750">
              <a:lnSpc>
                <a:spcPct val="100000"/>
              </a:lnSpc>
              <a:spcBef>
                <a:spcPts val="0"/>
              </a:spcBef>
              <a:buFont typeface="Arial" panose="020B0604020202020204" pitchFamily="34" charset="0"/>
              <a:buChar char="•"/>
            </a:pPr>
            <a:r>
              <a:rPr lang="en-US" sz="1800">
                <a:solidFill>
                  <a:schemeClr val="tx1"/>
                </a:solidFill>
                <a:latin typeface="+mj-lt"/>
              </a:rPr>
              <a:t>In other words, VBA will pay student’s housing allowances based on the location of the campus where the majority of classes are attended.</a:t>
            </a:r>
          </a:p>
          <a:p>
            <a:pPr>
              <a:lnSpc>
                <a:spcPct val="100000"/>
              </a:lnSpc>
              <a:spcBef>
                <a:spcPts val="0"/>
              </a:spcBef>
            </a:pPr>
            <a:r>
              <a:rPr lang="en-US" sz="2000">
                <a:solidFill>
                  <a:schemeClr val="tx1"/>
                </a:solidFill>
                <a:latin typeface="+mj-lt"/>
              </a:rPr>
              <a:t> </a:t>
            </a:r>
          </a:p>
        </p:txBody>
      </p:sp>
      <p:cxnSp>
        <p:nvCxnSpPr>
          <p:cNvPr id="17" name="Straight Connector 16">
            <a:extLst>
              <a:ext uri="{FF2B5EF4-FFF2-40B4-BE49-F238E27FC236}">
                <a16:creationId xmlns:a16="http://schemas.microsoft.com/office/drawing/2014/main" id="{07FC6FCB-9BEC-4829-9411-66CD15810398}"/>
              </a:ext>
            </a:extLst>
          </p:cNvPr>
          <p:cNvCxnSpPr>
            <a:cxnSpLocks/>
          </p:cNvCxnSpPr>
          <p:nvPr/>
        </p:nvCxnSpPr>
        <p:spPr>
          <a:xfrm>
            <a:off x="4819390" y="2105411"/>
            <a:ext cx="0" cy="4032000"/>
          </a:xfrm>
          <a:prstGeom prst="line">
            <a:avLst/>
          </a:prstGeom>
          <a:ln w="9525">
            <a:solidFill>
              <a:srgbClr val="41647F"/>
            </a:solidFill>
            <a:prstDash val="dot"/>
            <a:headEnd type="none" w="med" len="med"/>
            <a:tailEnd type="oval" w="med" len="med"/>
          </a:ln>
          <a:effectLst/>
        </p:spPr>
        <p:style>
          <a:lnRef idx="2">
            <a:schemeClr val="accent1"/>
          </a:lnRef>
          <a:fillRef idx="0">
            <a:schemeClr val="accent1"/>
          </a:fillRef>
          <a:effectRef idx="1">
            <a:schemeClr val="accent1"/>
          </a:effectRef>
          <a:fontRef idx="minor">
            <a:schemeClr val="tx1"/>
          </a:fontRef>
        </p:style>
      </p:cxnSp>
      <p:sp>
        <p:nvSpPr>
          <p:cNvPr id="18" name="Text Placeholder 2">
            <a:extLst>
              <a:ext uri="{FF2B5EF4-FFF2-40B4-BE49-F238E27FC236}">
                <a16:creationId xmlns:a16="http://schemas.microsoft.com/office/drawing/2014/main" id="{D5364C47-DDCA-4E2A-8E3A-1037C1BE164A}"/>
              </a:ext>
            </a:extLst>
          </p:cNvPr>
          <p:cNvSpPr txBox="1">
            <a:spLocks/>
          </p:cNvSpPr>
          <p:nvPr/>
        </p:nvSpPr>
        <p:spPr>
          <a:xfrm>
            <a:off x="4819390" y="1621330"/>
            <a:ext cx="3614784" cy="369332"/>
          </a:xfrm>
          <a:prstGeom prst="rect">
            <a:avLst/>
          </a:prstGeom>
        </p:spPr>
        <p:txBody>
          <a:bodyPr wrap="square" lIns="0" tIns="0" rIns="0" bIns="0" anchor="b">
            <a:spAutoFit/>
          </a:bodyPr>
          <a:lstStyle>
            <a:lvl1pPr marL="0" indent="0" algn="l" rtl="0" eaLnBrk="1" fontAlgn="base" hangingPunct="1">
              <a:spcBef>
                <a:spcPts val="800"/>
              </a:spcBef>
              <a:spcAft>
                <a:spcPct val="0"/>
              </a:spcAft>
              <a:buFont typeface="Arial" pitchFamily="34" charset="0"/>
              <a:buNone/>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spcBef>
                <a:spcPts val="800"/>
              </a:spcBef>
              <a:spcAft>
                <a:spcPct val="0"/>
              </a:spcAft>
              <a:buFont typeface="Arial" pitchFamily="34" charset="0"/>
              <a:buChar char="‒"/>
              <a:tabLst/>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spcBef>
                <a:spcPts val="800"/>
              </a:spcBef>
              <a:spcAft>
                <a:spcPct val="0"/>
              </a:spcAft>
              <a:buFont typeface="Arial" pitchFamily="34" charset="0"/>
              <a:buChar char="‒"/>
              <a:defRPr sz="14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nSpc>
                <a:spcPct val="100000"/>
              </a:lnSpc>
            </a:pPr>
            <a:r>
              <a:rPr lang="en-US" sz="2400" b="1">
                <a:solidFill>
                  <a:schemeClr val="bg2"/>
                </a:solidFill>
                <a:latin typeface="+mj-lt"/>
                <a:ea typeface="Roboto Medium" panose="02000000000000000000" pitchFamily="2" charset="0"/>
              </a:rPr>
              <a:t>SECTION 501</a:t>
            </a:r>
          </a:p>
        </p:txBody>
      </p:sp>
      <p:sp>
        <p:nvSpPr>
          <p:cNvPr id="20" name="Content Placeholder 9">
            <a:extLst>
              <a:ext uri="{FF2B5EF4-FFF2-40B4-BE49-F238E27FC236}">
                <a16:creationId xmlns:a16="http://schemas.microsoft.com/office/drawing/2014/main" id="{6B338DF1-FE43-482E-8783-45F0CBBE52D4}"/>
              </a:ext>
            </a:extLst>
          </p:cNvPr>
          <p:cNvSpPr txBox="1">
            <a:spLocks/>
          </p:cNvSpPr>
          <p:nvPr/>
        </p:nvSpPr>
        <p:spPr>
          <a:xfrm>
            <a:off x="4932000" y="2298862"/>
            <a:ext cx="3659103" cy="3588445"/>
          </a:xfrm>
          <a:prstGeom prst="rect">
            <a:avLst/>
          </a:prstGeom>
        </p:spPr>
        <p:txBody>
          <a:bodyPr lIns="179984" tIns="0" rIns="0" bIns="0" numCol="1" spcCol="287976"/>
          <a:lstStyle>
            <a:lvl1pPr marL="0" indent="0" algn="l" rtl="0" eaLnBrk="1" fontAlgn="base" hangingPunct="1">
              <a:lnSpc>
                <a:spcPct val="110000"/>
              </a:lnSpc>
              <a:spcBef>
                <a:spcPts val="800"/>
              </a:spcBef>
              <a:spcAft>
                <a:spcPct val="0"/>
              </a:spcAft>
              <a:buFont typeface="Arial" pitchFamily="34" charset="0"/>
              <a:buNone/>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1pPr>
            <a:lvl2pPr marL="179388"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2pPr>
            <a:lvl3pPr marL="358775" indent="-179388" algn="l" rtl="0" eaLnBrk="1" fontAlgn="base" hangingPunct="1">
              <a:lnSpc>
                <a:spcPct val="110000"/>
              </a:lnSpc>
              <a:spcBef>
                <a:spcPts val="800"/>
              </a:spcBef>
              <a:spcAft>
                <a:spcPct val="0"/>
              </a:spcAft>
              <a:buFont typeface="Arial" pitchFamily="34" charset="0"/>
              <a:buChar char="‒"/>
              <a:tabLst/>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3pPr>
            <a:lvl4pPr marL="538163"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4pPr>
            <a:lvl5pPr marL="717550" indent="-179388" algn="l" rtl="0" eaLnBrk="1" fontAlgn="base" hangingPunct="1">
              <a:lnSpc>
                <a:spcPct val="110000"/>
              </a:lnSpc>
              <a:spcBef>
                <a:spcPts val="800"/>
              </a:spcBef>
              <a:spcAft>
                <a:spcPct val="0"/>
              </a:spcAft>
              <a:buFont typeface="Arial" pitchFamily="34" charset="0"/>
              <a:buChar char="‒"/>
              <a:defRPr sz="1600" kern="1200">
                <a:solidFill>
                  <a:schemeClr val="bg1"/>
                </a:solidFill>
                <a:latin typeface="Arial" panose="020B0604020202020204" pitchFamily="34" charset="0"/>
                <a:ea typeface="Roboto" panose="02000000000000000000" pitchFamily="2" charset="0"/>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285750" lvl="0" indent="-285750">
              <a:lnSpc>
                <a:spcPct val="100000"/>
              </a:lnSpc>
              <a:spcBef>
                <a:spcPts val="0"/>
              </a:spcBef>
              <a:buFont typeface="Arial" panose="020B0604020202020204" pitchFamily="34" charset="0"/>
              <a:buChar char="•"/>
            </a:pPr>
            <a:r>
              <a:rPr lang="en-US" sz="1800">
                <a:solidFill>
                  <a:schemeClr val="tx1"/>
                </a:solidFill>
                <a:latin typeface="+mj-lt"/>
              </a:rPr>
              <a:t>Effective January 1, 2018, the Post-9/11 GI Bill MHA is based on the Department of Defense’s E-5 with dependents basic allowance for housing (BAH) rate.</a:t>
            </a:r>
            <a:endParaRPr lang="en-US" sz="1800" b="1">
              <a:solidFill>
                <a:schemeClr val="tx1"/>
              </a:solidFill>
              <a:latin typeface="+mj-lt"/>
            </a:endParaRPr>
          </a:p>
          <a:p>
            <a:pPr marL="285750" lvl="0" indent="-285750">
              <a:lnSpc>
                <a:spcPct val="100000"/>
              </a:lnSpc>
              <a:spcBef>
                <a:spcPts val="0"/>
              </a:spcBef>
              <a:buFont typeface="Arial" panose="020B0604020202020204" pitchFamily="34" charset="0"/>
              <a:buChar char="•"/>
            </a:pPr>
            <a:r>
              <a:rPr lang="en-US" sz="1800">
                <a:solidFill>
                  <a:schemeClr val="tx1"/>
                </a:solidFill>
                <a:latin typeface="+mj-lt"/>
              </a:rPr>
              <a:t>Students will receive this rate if they first used their Post-9/11 GI Bill benefits after January 1, 2018. </a:t>
            </a:r>
            <a:endParaRPr lang="en-US" sz="1800" b="1">
              <a:solidFill>
                <a:schemeClr val="tx1"/>
              </a:solidFill>
              <a:latin typeface="+mj-lt"/>
            </a:endParaRPr>
          </a:p>
          <a:p>
            <a:pPr marL="285750" lvl="0" indent="-285750">
              <a:lnSpc>
                <a:spcPct val="100000"/>
              </a:lnSpc>
              <a:spcBef>
                <a:spcPts val="0"/>
              </a:spcBef>
              <a:buFont typeface="Arial" panose="020B0604020202020204" pitchFamily="34" charset="0"/>
              <a:buChar char="•"/>
            </a:pPr>
            <a:r>
              <a:rPr lang="en-US" sz="1800">
                <a:solidFill>
                  <a:schemeClr val="tx1"/>
                </a:solidFill>
                <a:latin typeface="+mj-lt"/>
              </a:rPr>
              <a:t>If a student started using their Post-9/11 GI Bill before January 1, 2018, they will continue receiving MHA payments based on the slightly higher VA rate eliminated by this change.</a:t>
            </a:r>
            <a:endParaRPr lang="en-US" sz="1800" b="1">
              <a:solidFill>
                <a:schemeClr val="tx1"/>
              </a:solidFill>
              <a:latin typeface="+mj-lt"/>
            </a:endParaRPr>
          </a:p>
          <a:p>
            <a:pPr>
              <a:lnSpc>
                <a:spcPct val="100000"/>
              </a:lnSpc>
              <a:spcBef>
                <a:spcPts val="0"/>
              </a:spcBef>
            </a:pPr>
            <a:r>
              <a:rPr lang="en-US" sz="1700">
                <a:solidFill>
                  <a:schemeClr val="tx1"/>
                </a:solidFill>
                <a:latin typeface="+mj-lt"/>
              </a:rPr>
              <a:t> </a:t>
            </a:r>
          </a:p>
        </p:txBody>
      </p:sp>
    </p:spTree>
    <p:extLst>
      <p:ext uri="{BB962C8B-B14F-4D97-AF65-F5344CB8AC3E}">
        <p14:creationId xmlns:p14="http://schemas.microsoft.com/office/powerpoint/2010/main" val="41064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2AB174C-D2ED-4F47-8311-363501921C32}"/>
              </a:ext>
            </a:extLst>
          </p:cNvPr>
          <p:cNvSpPr>
            <a:spLocks noGrp="1"/>
          </p:cNvSpPr>
          <p:nvPr>
            <p:ph type="title"/>
          </p:nvPr>
        </p:nvSpPr>
        <p:spPr>
          <a:xfrm>
            <a:off x="990600" y="694415"/>
            <a:ext cx="7696200" cy="93292"/>
          </a:xfrm>
        </p:spPr>
        <p:txBody>
          <a:bodyPr/>
          <a:lstStyle/>
          <a:p>
            <a:r>
              <a:rPr lang="en-US" sz="2000"/>
              <a:t>FAQ #2: What should stakeholders know about Section 107 and 501 implementation?</a:t>
            </a:r>
            <a:br>
              <a:rPr lang="en-US" sz="2000"/>
            </a:br>
            <a:r>
              <a:rPr lang="en-US" sz="2000"/>
              <a:t/>
            </a:r>
            <a:br>
              <a:rPr lang="en-US" sz="2000"/>
            </a:br>
            <a:endParaRPr lang="en-US" sz="2000"/>
          </a:p>
        </p:txBody>
      </p:sp>
      <p:sp>
        <p:nvSpPr>
          <p:cNvPr id="11" name="Rectangle 10">
            <a:extLst>
              <a:ext uri="{FF2B5EF4-FFF2-40B4-BE49-F238E27FC236}">
                <a16:creationId xmlns:a16="http://schemas.microsoft.com/office/drawing/2014/main" id="{02704517-6BC4-446E-912B-4223D14223F4}"/>
              </a:ext>
            </a:extLst>
          </p:cNvPr>
          <p:cNvSpPr/>
          <p:nvPr/>
        </p:nvSpPr>
        <p:spPr>
          <a:xfrm>
            <a:off x="1980613" y="1309458"/>
            <a:ext cx="6571303" cy="1671283"/>
          </a:xfrm>
          <a:prstGeom prst="rect">
            <a:avLst/>
          </a:prstGeom>
        </p:spPr>
        <p:txBody>
          <a:bodyPr wrap="square" lIns="0" tIns="0" rIns="0" bIns="0">
            <a:noAutofit/>
          </a:bodyPr>
          <a:lstStyle/>
          <a:p>
            <a:r>
              <a:rPr lang="en-US"/>
              <a:t>Sections 107 and 501 change the way the MHA is calculated. Section 107 was effective on August 1, 2018. The changes for Section 501 were effective for those who first started using the Post 9/11 GI Bill after January 1, 2018. </a:t>
            </a:r>
          </a:p>
          <a:p>
            <a:endParaRPr lang="en-US"/>
          </a:p>
          <a:p>
            <a:r>
              <a:rPr lang="en-US"/>
              <a:t>However, implementation of these changes in VA’s claims processing systems have been delayed, resulting in over or underpayments to some students. </a:t>
            </a:r>
            <a:endParaRPr lang="en-US" b="1"/>
          </a:p>
        </p:txBody>
      </p:sp>
      <p:cxnSp>
        <p:nvCxnSpPr>
          <p:cNvPr id="12" name="Straight Connector 11">
            <a:extLst>
              <a:ext uri="{FF2B5EF4-FFF2-40B4-BE49-F238E27FC236}">
                <a16:creationId xmlns:a16="http://schemas.microsoft.com/office/drawing/2014/main" id="{08A99235-313E-4C25-9737-DB2AE906C166}"/>
              </a:ext>
            </a:extLst>
          </p:cNvPr>
          <p:cNvCxnSpPr>
            <a:cxnSpLocks/>
          </p:cNvCxnSpPr>
          <p:nvPr/>
        </p:nvCxnSpPr>
        <p:spPr>
          <a:xfrm>
            <a:off x="500382" y="3779912"/>
            <a:ext cx="8051534" cy="0"/>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B752BEE-EE1D-41D2-98EF-1AECD637CF08}"/>
              </a:ext>
            </a:extLst>
          </p:cNvPr>
          <p:cNvCxnSpPr>
            <a:cxnSpLocks/>
          </p:cNvCxnSpPr>
          <p:nvPr/>
        </p:nvCxnSpPr>
        <p:spPr>
          <a:xfrm>
            <a:off x="500380" y="4933850"/>
            <a:ext cx="8051534" cy="0"/>
          </a:xfrm>
          <a:prstGeom prst="line">
            <a:avLst/>
          </a:prstGeom>
          <a:ln w="9525">
            <a:solidFill>
              <a:schemeClr val="tx1">
                <a:alpha val="50000"/>
              </a:schemeClr>
            </a:solidFill>
            <a:prstDash val="dot"/>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04839ACB-6232-4E02-9FA5-298BBCFA867F}"/>
              </a:ext>
            </a:extLst>
          </p:cNvPr>
          <p:cNvSpPr/>
          <p:nvPr/>
        </p:nvSpPr>
        <p:spPr>
          <a:xfrm>
            <a:off x="500380" y="1337356"/>
            <a:ext cx="865433" cy="332399"/>
          </a:xfrm>
          <a:prstGeom prst="rect">
            <a:avLst/>
          </a:prstGeom>
        </p:spPr>
        <p:txBody>
          <a:bodyPr wrap="square" lIns="0" tIns="0" rIns="0" bIns="0">
            <a:spAutoFit/>
          </a:bodyPr>
          <a:lstStyle/>
          <a:p>
            <a:pPr algn="ctr" fontAlgn="auto">
              <a:lnSpc>
                <a:spcPct val="90000"/>
              </a:lnSpc>
              <a:spcBef>
                <a:spcPts val="0"/>
              </a:spcBef>
            </a:pPr>
            <a:r>
              <a:rPr lang="en-US" sz="2400" b="1" cap="all">
                <a:solidFill>
                  <a:schemeClr val="bg2"/>
                </a:solidFill>
              </a:rPr>
              <a:t>WHY</a:t>
            </a:r>
          </a:p>
        </p:txBody>
      </p:sp>
      <p:sp>
        <p:nvSpPr>
          <p:cNvPr id="15" name="Rectangle 14">
            <a:extLst>
              <a:ext uri="{FF2B5EF4-FFF2-40B4-BE49-F238E27FC236}">
                <a16:creationId xmlns:a16="http://schemas.microsoft.com/office/drawing/2014/main" id="{B9090CAA-F449-45B7-B702-E4CA2F771B3C}"/>
              </a:ext>
            </a:extLst>
          </p:cNvPr>
          <p:cNvSpPr/>
          <p:nvPr/>
        </p:nvSpPr>
        <p:spPr>
          <a:xfrm>
            <a:off x="1980615" y="3957022"/>
            <a:ext cx="6571301" cy="1392689"/>
          </a:xfrm>
          <a:prstGeom prst="rect">
            <a:avLst/>
          </a:prstGeom>
        </p:spPr>
        <p:txBody>
          <a:bodyPr wrap="square" lIns="0" tIns="0" rIns="0" bIns="0">
            <a:noAutofit/>
          </a:bodyPr>
          <a:lstStyle/>
          <a:p>
            <a:r>
              <a:rPr lang="en-US" dirty="0"/>
              <a:t>Students who were underpaid will receive retroactive payments in the months following December 1. Those who were overpaid will receive additional information on how VA will waive debts.</a:t>
            </a:r>
            <a:endParaRPr lang="en-US" b="1" dirty="0"/>
          </a:p>
        </p:txBody>
      </p:sp>
      <p:sp>
        <p:nvSpPr>
          <p:cNvPr id="16" name="Rectangle 15">
            <a:extLst>
              <a:ext uri="{FF2B5EF4-FFF2-40B4-BE49-F238E27FC236}">
                <a16:creationId xmlns:a16="http://schemas.microsoft.com/office/drawing/2014/main" id="{3A294A91-4F90-42A7-BA14-D53F4E71F514}"/>
              </a:ext>
            </a:extLst>
          </p:cNvPr>
          <p:cNvSpPr/>
          <p:nvPr/>
        </p:nvSpPr>
        <p:spPr>
          <a:xfrm>
            <a:off x="500380" y="3948352"/>
            <a:ext cx="865433" cy="332399"/>
          </a:xfrm>
          <a:prstGeom prst="rect">
            <a:avLst/>
          </a:prstGeom>
        </p:spPr>
        <p:txBody>
          <a:bodyPr wrap="square" lIns="0" tIns="0" rIns="0" bIns="0">
            <a:spAutoFit/>
          </a:bodyPr>
          <a:lstStyle/>
          <a:p>
            <a:pPr algn="ctr" fontAlgn="auto">
              <a:lnSpc>
                <a:spcPct val="90000"/>
              </a:lnSpc>
              <a:spcBef>
                <a:spcPts val="0"/>
              </a:spcBef>
            </a:pPr>
            <a:r>
              <a:rPr lang="en-US" sz="2400" b="1" cap="all">
                <a:solidFill>
                  <a:schemeClr val="bg2"/>
                </a:solidFill>
              </a:rPr>
              <a:t>What</a:t>
            </a:r>
          </a:p>
        </p:txBody>
      </p:sp>
      <p:sp>
        <p:nvSpPr>
          <p:cNvPr id="17" name="Rectangle 16">
            <a:extLst>
              <a:ext uri="{FF2B5EF4-FFF2-40B4-BE49-F238E27FC236}">
                <a16:creationId xmlns:a16="http://schemas.microsoft.com/office/drawing/2014/main" id="{9C0068FC-A5D2-4237-9E1C-5D5FC6E2181F}"/>
              </a:ext>
            </a:extLst>
          </p:cNvPr>
          <p:cNvSpPr/>
          <p:nvPr/>
        </p:nvSpPr>
        <p:spPr>
          <a:xfrm>
            <a:off x="1980613" y="5153604"/>
            <a:ext cx="6571301" cy="1392689"/>
          </a:xfrm>
          <a:prstGeom prst="rect">
            <a:avLst/>
          </a:prstGeom>
        </p:spPr>
        <p:txBody>
          <a:bodyPr wrap="square" lIns="0" tIns="0" rIns="0" bIns="0">
            <a:noAutofit/>
          </a:bodyPr>
          <a:lstStyle/>
          <a:p>
            <a:pPr>
              <a:lnSpc>
                <a:spcPct val="110000"/>
              </a:lnSpc>
              <a:spcBef>
                <a:spcPts val="800"/>
              </a:spcBef>
            </a:pPr>
            <a:r>
              <a:rPr lang="en-US" dirty="0"/>
              <a:t>On December 1, updates will go live in VA’s education processing systems, and future MHA payments will be made in accordance with Sections 107 and 501 of the </a:t>
            </a:r>
            <a:r>
              <a:rPr lang="en-US" dirty="0" err="1"/>
              <a:t>Colmery</a:t>
            </a:r>
            <a:r>
              <a:rPr lang="en-US" dirty="0"/>
              <a:t> Act.</a:t>
            </a:r>
          </a:p>
        </p:txBody>
      </p:sp>
      <p:sp>
        <p:nvSpPr>
          <p:cNvPr id="18" name="Rectangle 17">
            <a:extLst>
              <a:ext uri="{FF2B5EF4-FFF2-40B4-BE49-F238E27FC236}">
                <a16:creationId xmlns:a16="http://schemas.microsoft.com/office/drawing/2014/main" id="{7231EA72-910D-4E50-9DC3-939C7AAFC283}"/>
              </a:ext>
            </a:extLst>
          </p:cNvPr>
          <p:cNvSpPr/>
          <p:nvPr/>
        </p:nvSpPr>
        <p:spPr>
          <a:xfrm>
            <a:off x="500380" y="5180147"/>
            <a:ext cx="865433" cy="332399"/>
          </a:xfrm>
          <a:prstGeom prst="rect">
            <a:avLst/>
          </a:prstGeom>
        </p:spPr>
        <p:txBody>
          <a:bodyPr wrap="square" lIns="0" tIns="0" rIns="0" bIns="0">
            <a:spAutoFit/>
          </a:bodyPr>
          <a:lstStyle/>
          <a:p>
            <a:pPr algn="ctr" fontAlgn="auto">
              <a:lnSpc>
                <a:spcPct val="90000"/>
              </a:lnSpc>
              <a:spcBef>
                <a:spcPts val="0"/>
              </a:spcBef>
            </a:pPr>
            <a:r>
              <a:rPr lang="en-US" sz="2400" b="1" cap="all">
                <a:solidFill>
                  <a:schemeClr val="bg2"/>
                </a:solidFill>
              </a:rPr>
              <a:t>when</a:t>
            </a:r>
          </a:p>
        </p:txBody>
      </p:sp>
      <p:sp>
        <p:nvSpPr>
          <p:cNvPr id="20" name="Slide Number Placeholder 2">
            <a:extLst>
              <a:ext uri="{FF2B5EF4-FFF2-40B4-BE49-F238E27FC236}">
                <a16:creationId xmlns:a16="http://schemas.microsoft.com/office/drawing/2014/main" id="{DA11D16A-4F11-4769-93B5-984D1AEA3F49}"/>
              </a:ext>
            </a:extLst>
          </p:cNvPr>
          <p:cNvSpPr txBox="1">
            <a:spLocks/>
          </p:cNvSpPr>
          <p:nvPr/>
        </p:nvSpPr>
        <p:spPr>
          <a:xfrm>
            <a:off x="7010400" y="6319520"/>
            <a:ext cx="2133600" cy="304800"/>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75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5D49A97-9B22-D549-B192-48BA620B0C07}" type="slidenum">
              <a:rPr lang="en-US" smtClean="0">
                <a:solidFill>
                  <a:prstClr val="white"/>
                </a:solidFill>
                <a:latin typeface="Calibri"/>
              </a:rPr>
              <a:pPr>
                <a:defRPr/>
              </a:pPr>
              <a:t>7</a:t>
            </a:fld>
            <a:endParaRPr lang="en-US">
              <a:solidFill>
                <a:prstClr val="white"/>
              </a:solidFill>
              <a:latin typeface="Calibri"/>
            </a:endParaRPr>
          </a:p>
        </p:txBody>
      </p:sp>
    </p:spTree>
    <p:extLst>
      <p:ext uri="{BB962C8B-B14F-4D97-AF65-F5344CB8AC3E}">
        <p14:creationId xmlns:p14="http://schemas.microsoft.com/office/powerpoint/2010/main" val="3953386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87B3-9D9F-4028-83B9-A8B436ED740C}"/>
              </a:ext>
            </a:extLst>
          </p:cNvPr>
          <p:cNvSpPr>
            <a:spLocks noGrp="1"/>
          </p:cNvSpPr>
          <p:nvPr>
            <p:ph type="title"/>
          </p:nvPr>
        </p:nvSpPr>
        <p:spPr>
          <a:xfrm>
            <a:off x="990599" y="457200"/>
            <a:ext cx="7896225" cy="304800"/>
          </a:xfrm>
        </p:spPr>
        <p:txBody>
          <a:bodyPr>
            <a:noAutofit/>
          </a:bodyPr>
          <a:lstStyle/>
          <a:p>
            <a:r>
              <a:rPr lang="en-US" sz="2000"/>
              <a:t>FAQ #3: What is the difference between a main, branch and extension campus?</a:t>
            </a:r>
            <a:br>
              <a:rPr lang="en-US" sz="2000"/>
            </a:br>
            <a:endParaRPr lang="en-US" sz="2000"/>
          </a:p>
        </p:txBody>
      </p:sp>
      <p:sp>
        <p:nvSpPr>
          <p:cNvPr id="40" name="Slide Number Placeholder 2">
            <a:extLst>
              <a:ext uri="{FF2B5EF4-FFF2-40B4-BE49-F238E27FC236}">
                <a16:creationId xmlns:a16="http://schemas.microsoft.com/office/drawing/2014/main" id="{D8C3D5B2-3F44-47DB-A1CF-435F0598279F}"/>
              </a:ext>
            </a:extLst>
          </p:cNvPr>
          <p:cNvSpPr>
            <a:spLocks noGrp="1"/>
          </p:cNvSpPr>
          <p:nvPr>
            <p:ph type="sldNum" sz="quarter" idx="12"/>
          </p:nvPr>
        </p:nvSpPr>
        <p:spPr>
          <a:xfrm>
            <a:off x="6986520" y="6553200"/>
            <a:ext cx="2133600" cy="304800"/>
          </a:xfrm>
        </p:spPr>
        <p:txBody>
          <a:bodyPr/>
          <a:lstStyle/>
          <a:p>
            <a:pPr>
              <a:defRPr/>
            </a:pPr>
            <a:fld id="{B5D49A97-9B22-D549-B192-48BA620B0C07}" type="slidenum">
              <a:rPr lang="en-US" smtClean="0">
                <a:solidFill>
                  <a:prstClr val="white"/>
                </a:solidFill>
                <a:latin typeface="Calibri"/>
              </a:rPr>
              <a:pPr>
                <a:defRPr/>
              </a:pPr>
              <a:t>8</a:t>
            </a:fld>
            <a:endParaRPr lang="en-US">
              <a:solidFill>
                <a:prstClr val="white"/>
              </a:solidFill>
              <a:latin typeface="Calibri"/>
            </a:endParaRPr>
          </a:p>
        </p:txBody>
      </p:sp>
      <p:sp>
        <p:nvSpPr>
          <p:cNvPr id="21" name="Text Placeholder 26">
            <a:extLst>
              <a:ext uri="{FF2B5EF4-FFF2-40B4-BE49-F238E27FC236}">
                <a16:creationId xmlns:a16="http://schemas.microsoft.com/office/drawing/2014/main" id="{4EA37948-6BBF-8F4E-9094-19A8264E749E}"/>
              </a:ext>
            </a:extLst>
          </p:cNvPr>
          <p:cNvSpPr txBox="1">
            <a:spLocks/>
          </p:cNvSpPr>
          <p:nvPr/>
        </p:nvSpPr>
        <p:spPr>
          <a:xfrm>
            <a:off x="3258763" y="3490351"/>
            <a:ext cx="2725013" cy="1556238"/>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1" algn="ctr"/>
            <a:r>
              <a:rPr lang="en-US" sz="2200" b="1">
                <a:solidFill>
                  <a:schemeClr val="bg2"/>
                </a:solidFill>
              </a:rPr>
              <a:t>MAIN CAMPUS</a:t>
            </a:r>
            <a:r>
              <a:rPr lang="en-US" sz="2000"/>
              <a:t/>
            </a:r>
            <a:br>
              <a:rPr lang="en-US" sz="2000"/>
            </a:br>
            <a:r>
              <a:rPr lang="en-US" sz="2000"/>
              <a:t/>
            </a:r>
            <a:br>
              <a:rPr lang="en-US" sz="2000"/>
            </a:br>
            <a:r>
              <a:rPr lang="en-US" sz="1600"/>
              <a:t>A location where </a:t>
            </a:r>
            <a:br>
              <a:rPr lang="en-US" sz="1600"/>
            </a:br>
            <a:r>
              <a:rPr lang="en-US" sz="1600"/>
              <a:t>the primary teaching </a:t>
            </a:r>
            <a:br>
              <a:rPr lang="en-US" sz="1600"/>
            </a:br>
            <a:r>
              <a:rPr lang="en-US" sz="1600"/>
              <a:t>facilities of an </a:t>
            </a:r>
            <a:br>
              <a:rPr lang="en-US" sz="1600"/>
            </a:br>
            <a:r>
              <a:rPr lang="en-US" sz="1600"/>
              <a:t>educational institution </a:t>
            </a:r>
            <a:br>
              <a:rPr lang="en-US" sz="1600"/>
            </a:br>
            <a:r>
              <a:rPr lang="en-US" sz="1600"/>
              <a:t>are located.</a:t>
            </a:r>
          </a:p>
        </p:txBody>
      </p:sp>
      <p:sp>
        <p:nvSpPr>
          <p:cNvPr id="22" name="Text Placeholder 26">
            <a:extLst>
              <a:ext uri="{FF2B5EF4-FFF2-40B4-BE49-F238E27FC236}">
                <a16:creationId xmlns:a16="http://schemas.microsoft.com/office/drawing/2014/main" id="{FD683126-39D1-9744-BED7-36927D03B2BF}"/>
              </a:ext>
            </a:extLst>
          </p:cNvPr>
          <p:cNvSpPr txBox="1">
            <a:spLocks/>
          </p:cNvSpPr>
          <p:nvPr/>
        </p:nvSpPr>
        <p:spPr>
          <a:xfrm>
            <a:off x="6367084" y="4374654"/>
            <a:ext cx="2586110" cy="3431504"/>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1" algn="ctr"/>
            <a:r>
              <a:rPr lang="en-US" sz="2200" b="1">
                <a:solidFill>
                  <a:schemeClr val="bg2"/>
                </a:solidFill>
              </a:rPr>
              <a:t>BRANCH CAMPUS</a:t>
            </a:r>
            <a:r>
              <a:rPr lang="en-US" sz="2000"/>
              <a:t/>
            </a:r>
            <a:br>
              <a:rPr lang="en-US" sz="2000"/>
            </a:br>
            <a:r>
              <a:rPr lang="en-US" sz="2000"/>
              <a:t/>
            </a:r>
            <a:br>
              <a:rPr lang="en-US" sz="2000"/>
            </a:br>
            <a:r>
              <a:rPr lang="en-US" sz="1600"/>
              <a:t>A location of an </a:t>
            </a:r>
            <a:br>
              <a:rPr lang="en-US" sz="1600"/>
            </a:br>
            <a:r>
              <a:rPr lang="en-US" sz="1600"/>
              <a:t>educational institution that </a:t>
            </a:r>
            <a:br>
              <a:rPr lang="en-US" sz="1600"/>
            </a:br>
            <a:r>
              <a:rPr lang="en-US" sz="1600"/>
              <a:t>is </a:t>
            </a:r>
            <a:r>
              <a:rPr lang="en-US" sz="1600" i="1"/>
              <a:t>geographically apart </a:t>
            </a:r>
            <a:r>
              <a:rPr lang="en-US" sz="1600"/>
              <a:t>from and </a:t>
            </a:r>
            <a:r>
              <a:rPr lang="en-US" sz="1600" i="1"/>
              <a:t>operationally independent </a:t>
            </a:r>
            <a:r>
              <a:rPr lang="en-US" sz="1600"/>
              <a:t>of the main campus of the educational institution.</a:t>
            </a:r>
          </a:p>
          <a:p>
            <a:pPr lvl="1" algn="ctr"/>
            <a:endParaRPr lang="en-US" sz="2000"/>
          </a:p>
        </p:txBody>
      </p:sp>
      <p:sp>
        <p:nvSpPr>
          <p:cNvPr id="23" name="Text Placeholder 26">
            <a:extLst>
              <a:ext uri="{FF2B5EF4-FFF2-40B4-BE49-F238E27FC236}">
                <a16:creationId xmlns:a16="http://schemas.microsoft.com/office/drawing/2014/main" id="{B9C2A197-39BF-D740-A37B-004958E4DE09}"/>
              </a:ext>
            </a:extLst>
          </p:cNvPr>
          <p:cNvSpPr txBox="1">
            <a:spLocks/>
          </p:cNvSpPr>
          <p:nvPr/>
        </p:nvSpPr>
        <p:spPr>
          <a:xfrm>
            <a:off x="162136" y="4374654"/>
            <a:ext cx="2725013" cy="1737360"/>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1" algn="ctr"/>
            <a:r>
              <a:rPr lang="en-US" sz="2200" b="1">
                <a:solidFill>
                  <a:schemeClr val="bg2"/>
                </a:solidFill>
              </a:rPr>
              <a:t>EXTENSION CAMPUS</a:t>
            </a:r>
            <a:r>
              <a:rPr lang="en-US" sz="2000"/>
              <a:t/>
            </a:r>
            <a:br>
              <a:rPr lang="en-US" sz="2000"/>
            </a:br>
            <a:r>
              <a:rPr lang="en-US" sz="2000"/>
              <a:t/>
            </a:r>
            <a:br>
              <a:rPr lang="en-US" sz="2000"/>
            </a:br>
            <a:r>
              <a:rPr lang="en-US" sz="1600"/>
              <a:t>A location of an educational institution that </a:t>
            </a:r>
            <a:r>
              <a:rPr lang="en-US" sz="1600" i="1"/>
              <a:t>is geographically apart</a:t>
            </a:r>
            <a:r>
              <a:rPr lang="en-US" sz="1600"/>
              <a:t> from and is </a:t>
            </a:r>
            <a:r>
              <a:rPr lang="en-US" sz="1600" i="1"/>
              <a:t>operationally dependent </a:t>
            </a:r>
            <a:r>
              <a:rPr lang="en-US" sz="1600"/>
              <a:t>on the main campus or a branch campus of the educational institution.</a:t>
            </a:r>
          </a:p>
        </p:txBody>
      </p:sp>
      <p:cxnSp>
        <p:nvCxnSpPr>
          <p:cNvPr id="24" name="Straight Connector 14">
            <a:extLst>
              <a:ext uri="{FF2B5EF4-FFF2-40B4-BE49-F238E27FC236}">
                <a16:creationId xmlns:a16="http://schemas.microsoft.com/office/drawing/2014/main" id="{4947EE24-023A-AC44-B5CD-823951472B5A}"/>
              </a:ext>
            </a:extLst>
          </p:cNvPr>
          <p:cNvCxnSpPr>
            <a:cxnSpLocks/>
          </p:cNvCxnSpPr>
          <p:nvPr/>
        </p:nvCxnSpPr>
        <p:spPr>
          <a:xfrm>
            <a:off x="5622044" y="3630052"/>
            <a:ext cx="892104" cy="867587"/>
          </a:xfrm>
          <a:prstGeom prst="bentConnector3">
            <a:avLst>
              <a:gd name="adj1" fmla="val 50000"/>
            </a:avLst>
          </a:prstGeom>
          <a:ln w="22225">
            <a:solidFill>
              <a:schemeClr val="tx2"/>
            </a:solidFill>
            <a:prstDash val="dot"/>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16">
            <a:extLst>
              <a:ext uri="{FF2B5EF4-FFF2-40B4-BE49-F238E27FC236}">
                <a16:creationId xmlns:a16="http://schemas.microsoft.com/office/drawing/2014/main" id="{BB4B9812-ABF6-EA4F-99B8-12F42D0F1921}"/>
              </a:ext>
            </a:extLst>
          </p:cNvPr>
          <p:cNvCxnSpPr>
            <a:cxnSpLocks/>
          </p:cNvCxnSpPr>
          <p:nvPr/>
        </p:nvCxnSpPr>
        <p:spPr>
          <a:xfrm rot="10800000" flipV="1">
            <a:off x="2816934" y="3676964"/>
            <a:ext cx="807737" cy="799409"/>
          </a:xfrm>
          <a:prstGeom prst="bentConnector3">
            <a:avLst>
              <a:gd name="adj1" fmla="val 50000"/>
            </a:avLst>
          </a:prstGeom>
          <a:ln w="19050">
            <a:solidFill>
              <a:schemeClr val="tx2"/>
            </a:solidFill>
            <a:prstDash val="solid"/>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6" name="Text Placeholder 26">
            <a:extLst>
              <a:ext uri="{FF2B5EF4-FFF2-40B4-BE49-F238E27FC236}">
                <a16:creationId xmlns:a16="http://schemas.microsoft.com/office/drawing/2014/main" id="{7D9CE1E8-2CBC-CA4F-BA81-AC1C2B59F1FB}"/>
              </a:ext>
            </a:extLst>
          </p:cNvPr>
          <p:cNvSpPr txBox="1">
            <a:spLocks/>
          </p:cNvSpPr>
          <p:nvPr/>
        </p:nvSpPr>
        <p:spPr>
          <a:xfrm>
            <a:off x="162136" y="1137147"/>
            <a:ext cx="8724687" cy="1081948"/>
          </a:xfrm>
          <a:prstGeom prst="rect">
            <a:avLst/>
          </a:prstGeom>
        </p:spPr>
        <p:txBody>
          <a:bodyPr vert="horz" lIns="0" tIns="0" rIns="0" bIns="0" rtlCol="0" anchor="t">
            <a:noAutofit/>
          </a:bodyPr>
          <a:lstStyle>
            <a:lvl1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1"/>
                </a:solidFill>
                <a:latin typeface="+mn-lt"/>
                <a:ea typeface="Arial Black" charset="0"/>
                <a:cs typeface="Arial Black" charset="0"/>
              </a:defRPr>
            </a:lvl1pPr>
            <a:lvl2pPr marL="0" indent="0" algn="l" defTabSz="1734634" rtl="0" eaLnBrk="1" latinLnBrk="0" hangingPunct="1">
              <a:lnSpc>
                <a:spcPct val="90000"/>
              </a:lnSpc>
              <a:spcBef>
                <a:spcPts val="800"/>
              </a:spcBef>
              <a:buFont typeface="Arial" charset="0"/>
              <a:buNone/>
              <a:defRPr lang="en-US" sz="2133" b="0" i="0" kern="1200" cap="none" baseline="0" dirty="0" smtClean="0">
                <a:solidFill>
                  <a:schemeClr val="tx1"/>
                </a:solidFill>
                <a:latin typeface="+mn-lt"/>
                <a:ea typeface="Arial Black" charset="0"/>
                <a:cs typeface="Arial Black" charset="0"/>
              </a:defRPr>
            </a:lvl2pPr>
            <a:lvl3pPr marL="201079" indent="-201079" algn="l" defTabSz="1734634" rtl="0" eaLnBrk="1" latinLnBrk="0" hangingPunct="1">
              <a:lnSpc>
                <a:spcPct val="90000"/>
              </a:lnSpc>
              <a:spcBef>
                <a:spcPts val="800"/>
              </a:spcBef>
              <a:buFont typeface="Arial" charset="0"/>
              <a:buChar char="•"/>
              <a:tabLst/>
              <a:defRPr lang="en-US" sz="2133" b="0" i="0" kern="1200" cap="none" baseline="0" dirty="0" smtClean="0">
                <a:solidFill>
                  <a:schemeClr val="tx1"/>
                </a:solidFill>
                <a:latin typeface="+mn-lt"/>
                <a:ea typeface="Arial Black" charset="0"/>
                <a:cs typeface="Arial Black" charset="0"/>
              </a:defRPr>
            </a:lvl3pPr>
            <a:lvl4pPr marL="0" indent="0" algn="l" defTabSz="1734634" rtl="0" eaLnBrk="1" latinLnBrk="0" hangingPunct="1">
              <a:lnSpc>
                <a:spcPct val="90000"/>
              </a:lnSpc>
              <a:spcBef>
                <a:spcPts val="800"/>
              </a:spcBef>
              <a:buFont typeface="Arial" charset="0"/>
              <a:buNone/>
              <a:defRPr lang="en-US" sz="2133" b="1" i="0" kern="1200" cap="none" baseline="0" dirty="0" smtClean="0">
                <a:solidFill>
                  <a:schemeClr val="tx2"/>
                </a:solidFill>
                <a:latin typeface="Arial Bold" charset="0"/>
                <a:ea typeface="Arial Black" charset="0"/>
                <a:cs typeface="Arial Black" charset="0"/>
              </a:defRPr>
            </a:lvl4pPr>
            <a:lvl5pPr marL="182875" indent="-182875" algn="l" defTabSz="1734634" rtl="0" eaLnBrk="1" latinLnBrk="0" hangingPunct="1">
              <a:lnSpc>
                <a:spcPct val="90000"/>
              </a:lnSpc>
              <a:spcBef>
                <a:spcPts val="800"/>
              </a:spcBef>
              <a:buFont typeface="Arial" charset="0"/>
              <a:buChar char="•"/>
              <a:defRPr lang="en-US" sz="2133" b="1" i="0" kern="1200" cap="none" baseline="0" dirty="0">
                <a:solidFill>
                  <a:schemeClr val="tx2"/>
                </a:solidFill>
                <a:latin typeface="Arial Bold" charset="0"/>
                <a:ea typeface="Arial Black" charset="0"/>
                <a:cs typeface="Arial Black" charset="0"/>
              </a:defRPr>
            </a:lvl5pPr>
            <a:lvl6pPr marL="365751" indent="-182875" algn="l" defTabSz="1734634" rtl="0" eaLnBrk="1" latinLnBrk="0" hangingPunct="1">
              <a:lnSpc>
                <a:spcPct val="90000"/>
              </a:lnSpc>
              <a:spcBef>
                <a:spcPts val="800"/>
              </a:spcBef>
              <a:buFont typeface="Arial" charset="0"/>
              <a:buChar char="•"/>
              <a:defRPr sz="2133" b="1" i="0" kern="1200" cap="none" baseline="0">
                <a:solidFill>
                  <a:schemeClr val="tx2"/>
                </a:solidFill>
                <a:latin typeface="Arial Bold" charset="0"/>
                <a:ea typeface="Arial Bold" charset="0"/>
                <a:cs typeface="Arial Bold" charset="0"/>
              </a:defRPr>
            </a:lvl6pPr>
            <a:lvl7pPr marL="0" indent="0" algn="l" defTabSz="1734634" rtl="0" eaLnBrk="1" latinLnBrk="0" hangingPunct="1">
              <a:lnSpc>
                <a:spcPct val="90000"/>
              </a:lnSpc>
              <a:spcBef>
                <a:spcPts val="800"/>
              </a:spcBef>
              <a:buFont typeface="Arial" charset="0"/>
              <a:buNone/>
              <a:defRPr sz="1867" b="1" i="0" kern="1200" cap="none" baseline="0">
                <a:solidFill>
                  <a:schemeClr val="tx1"/>
                </a:solidFill>
                <a:latin typeface="Arial Bold" charset="0"/>
                <a:ea typeface="Arial Bold" charset="0"/>
                <a:cs typeface="Arial Bold" charset="0"/>
              </a:defRPr>
            </a:lvl7pPr>
            <a:lvl8pPr marL="182875"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old" charset="0"/>
                <a:cs typeface="Arial Bold" charset="0"/>
              </a:defRPr>
            </a:lvl8pPr>
            <a:lvl9pPr marL="365751" indent="-182875" algn="l" defTabSz="1734634" rtl="0" eaLnBrk="1" latinLnBrk="0" hangingPunct="1">
              <a:lnSpc>
                <a:spcPct val="90000"/>
              </a:lnSpc>
              <a:spcBef>
                <a:spcPts val="800"/>
              </a:spcBef>
              <a:buFont typeface="Arial" charset="0"/>
              <a:buChar char="•"/>
              <a:defRPr sz="1867" b="1" i="0" kern="1200" cap="none" baseline="0">
                <a:solidFill>
                  <a:schemeClr val="tx1"/>
                </a:solidFill>
                <a:latin typeface="Arial Bold" charset="0"/>
                <a:ea typeface="Arial Black" charset="0"/>
                <a:cs typeface="Arial Black" charset="0"/>
              </a:defRPr>
            </a:lvl9pPr>
          </a:lstStyle>
          <a:p>
            <a:pPr lvl="0" algn="ctr"/>
            <a:r>
              <a:rPr lang="en-US" sz="1800" b="0" i="1"/>
              <a:t>The key difference between an extension and branch campus is </a:t>
            </a:r>
            <a:br>
              <a:rPr lang="en-US" sz="1800" b="0" i="1"/>
            </a:br>
            <a:r>
              <a:rPr lang="en-US" sz="1800" i="1"/>
              <a:t>the presence of administrative authority.</a:t>
            </a:r>
          </a:p>
          <a:p>
            <a:pPr lvl="0" algn="ctr"/>
            <a:r>
              <a:rPr lang="en-US" sz="1800" b="0" i="1"/>
              <a:t>A main/branch campus has administrative authority whereas an extension campus does </a:t>
            </a:r>
            <a:br>
              <a:rPr lang="en-US" sz="1800" b="0" i="1"/>
            </a:br>
            <a:r>
              <a:rPr lang="en-US" sz="1800" b="0" i="1"/>
              <a:t>not have administrative authority and is located in a different geographic location. </a:t>
            </a:r>
          </a:p>
        </p:txBody>
      </p:sp>
      <p:sp>
        <p:nvSpPr>
          <p:cNvPr id="28" name="Oval 9">
            <a:extLst>
              <a:ext uri="{FF2B5EF4-FFF2-40B4-BE49-F238E27FC236}">
                <a16:creationId xmlns:a16="http://schemas.microsoft.com/office/drawing/2014/main" id="{F6D0F293-340B-B142-9761-D5516F6CD304}"/>
              </a:ext>
            </a:extLst>
          </p:cNvPr>
          <p:cNvSpPr>
            <a:spLocks noChangeArrowheads="1"/>
          </p:cNvSpPr>
          <p:nvPr/>
        </p:nvSpPr>
        <p:spPr bwMode="auto">
          <a:xfrm>
            <a:off x="7266957" y="3426496"/>
            <a:ext cx="786363" cy="785392"/>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29" name="Oval 9">
            <a:extLst>
              <a:ext uri="{FF2B5EF4-FFF2-40B4-BE49-F238E27FC236}">
                <a16:creationId xmlns:a16="http://schemas.microsoft.com/office/drawing/2014/main" id="{08D5122D-DCC8-4444-910B-87D94EBEE2FF}"/>
              </a:ext>
            </a:extLst>
          </p:cNvPr>
          <p:cNvSpPr>
            <a:spLocks noChangeArrowheads="1"/>
          </p:cNvSpPr>
          <p:nvPr/>
        </p:nvSpPr>
        <p:spPr bwMode="auto">
          <a:xfrm>
            <a:off x="4228087" y="2561662"/>
            <a:ext cx="786363" cy="785392"/>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30" name="Oval 9">
            <a:extLst>
              <a:ext uri="{FF2B5EF4-FFF2-40B4-BE49-F238E27FC236}">
                <a16:creationId xmlns:a16="http://schemas.microsoft.com/office/drawing/2014/main" id="{DD1AE4C5-9BE0-164F-AFB3-345A41392C3F}"/>
              </a:ext>
            </a:extLst>
          </p:cNvPr>
          <p:cNvSpPr>
            <a:spLocks noChangeArrowheads="1"/>
          </p:cNvSpPr>
          <p:nvPr/>
        </p:nvSpPr>
        <p:spPr bwMode="auto">
          <a:xfrm>
            <a:off x="1070722" y="3466681"/>
            <a:ext cx="786363" cy="785392"/>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pic>
        <p:nvPicPr>
          <p:cNvPr id="31" name="Picture 22">
            <a:extLst>
              <a:ext uri="{FF2B5EF4-FFF2-40B4-BE49-F238E27FC236}">
                <a16:creationId xmlns:a16="http://schemas.microsoft.com/office/drawing/2014/main" id="{1DE2437A-1D76-6945-AA93-BA0552D5C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7787" y="2662781"/>
            <a:ext cx="446962" cy="5039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8">
            <a:extLst>
              <a:ext uri="{FF2B5EF4-FFF2-40B4-BE49-F238E27FC236}">
                <a16:creationId xmlns:a16="http://schemas.microsoft.com/office/drawing/2014/main" id="{47F3ADAA-E2E8-AF44-8D5D-B48E7530BE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1701" y="3552704"/>
            <a:ext cx="451387" cy="5039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18">
            <a:extLst>
              <a:ext uri="{FF2B5EF4-FFF2-40B4-BE49-F238E27FC236}">
                <a16:creationId xmlns:a16="http://schemas.microsoft.com/office/drawing/2014/main" id="{F98594D9-D582-C845-BCD6-758E1E3A43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2690" y="3572720"/>
            <a:ext cx="451387" cy="5039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Connector 16">
            <a:extLst>
              <a:ext uri="{FF2B5EF4-FFF2-40B4-BE49-F238E27FC236}">
                <a16:creationId xmlns:a16="http://schemas.microsoft.com/office/drawing/2014/main" id="{D29F00FA-272A-49D4-890F-2A79A4E50595}"/>
              </a:ext>
            </a:extLst>
          </p:cNvPr>
          <p:cNvCxnSpPr>
            <a:cxnSpLocks/>
          </p:cNvCxnSpPr>
          <p:nvPr/>
        </p:nvCxnSpPr>
        <p:spPr>
          <a:xfrm rot="10800000">
            <a:off x="3074289" y="5710220"/>
            <a:ext cx="3071330" cy="12700"/>
          </a:xfrm>
          <a:prstGeom prst="bentConnector3">
            <a:avLst>
              <a:gd name="adj1" fmla="val 149"/>
            </a:avLst>
          </a:prstGeom>
          <a:ln w="19050">
            <a:solidFill>
              <a:schemeClr val="tx2"/>
            </a:solidFill>
            <a:prstDash val="solid"/>
            <a:headEnd type="none"/>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9707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87B3-9D9F-4028-83B9-A8B436ED740C}"/>
              </a:ext>
            </a:extLst>
          </p:cNvPr>
          <p:cNvSpPr>
            <a:spLocks noGrp="1"/>
          </p:cNvSpPr>
          <p:nvPr>
            <p:ph type="title"/>
          </p:nvPr>
        </p:nvSpPr>
        <p:spPr>
          <a:xfrm>
            <a:off x="990599" y="457200"/>
            <a:ext cx="7896225" cy="304800"/>
          </a:xfrm>
        </p:spPr>
        <p:txBody>
          <a:bodyPr>
            <a:noAutofit/>
          </a:bodyPr>
          <a:lstStyle/>
          <a:p>
            <a:r>
              <a:rPr lang="en-US" sz="2000"/>
              <a:t>FAQ #4: When will schools receive the new facility codes for extension campuses?  </a:t>
            </a:r>
            <a:br>
              <a:rPr lang="en-US" sz="2000"/>
            </a:br>
            <a:endParaRPr lang="en-US" sz="2000"/>
          </a:p>
        </p:txBody>
      </p:sp>
      <p:sp>
        <p:nvSpPr>
          <p:cNvPr id="17" name="Text Box 14">
            <a:extLst>
              <a:ext uri="{FF2B5EF4-FFF2-40B4-BE49-F238E27FC236}">
                <a16:creationId xmlns:a16="http://schemas.microsoft.com/office/drawing/2014/main" id="{97E26497-8B2C-465D-A50C-3BE8C31E219B}"/>
              </a:ext>
            </a:extLst>
          </p:cNvPr>
          <p:cNvSpPr txBox="1">
            <a:spLocks noChangeArrowheads="1"/>
          </p:cNvSpPr>
          <p:nvPr/>
        </p:nvSpPr>
        <p:spPr bwMode="gray">
          <a:xfrm>
            <a:off x="3620159" y="3655284"/>
            <a:ext cx="2133600" cy="1450595"/>
          </a:xfrm>
          <a:prstGeom prst="rect">
            <a:avLst/>
          </a:prstGeom>
          <a:noFill/>
          <a:ln w="12700" algn="ctr">
            <a:noFill/>
            <a:miter lim="800000"/>
            <a:headEnd type="none" w="sm" len="sm"/>
            <a:tailEnd type="none" w="sm" len="sm"/>
          </a:ln>
          <a:effectLst/>
        </p:spPr>
        <p:txBody>
          <a:bodyPr wrap="square" lIns="0" tIns="0" rIns="0" bIns="0">
            <a:noAutofit/>
          </a:bodyPr>
          <a:lstStyle>
            <a:defPPr>
              <a:defRPr lang="en-US"/>
            </a:defPPr>
            <a:lvl1pPr marL="174625" indent="-174625">
              <a:buClr>
                <a:prstClr val="black"/>
              </a:buClr>
              <a:buFont typeface="Wingdings" pitchFamily="2" charset="2"/>
              <a:buChar char="§"/>
              <a:defRPr sz="1200">
                <a:solidFill>
                  <a:srgbClr val="666666"/>
                </a:solidFill>
                <a:cs typeface="Arial" pitchFamily="34" charset="0"/>
              </a:defRPr>
            </a:lvl1pPr>
          </a:lstStyle>
          <a:p>
            <a:pPr marL="0" lvl="0" indent="0" algn="ctr">
              <a:buNone/>
            </a:pPr>
            <a:r>
              <a:rPr lang="en-US" sz="1600">
                <a:solidFill>
                  <a:schemeClr val="tx1"/>
                </a:solidFill>
              </a:rPr>
              <a:t>We’re aiming to </a:t>
            </a:r>
            <a:br>
              <a:rPr lang="en-US" sz="1600">
                <a:solidFill>
                  <a:schemeClr val="tx1"/>
                </a:solidFill>
              </a:rPr>
            </a:br>
            <a:r>
              <a:rPr lang="en-US" sz="1600">
                <a:solidFill>
                  <a:schemeClr val="tx1"/>
                </a:solidFill>
              </a:rPr>
              <a:t>have that information available in the VA-ONCE, WEAMS, and </a:t>
            </a:r>
            <a:r>
              <a:rPr lang="en-US" sz="1600" err="1">
                <a:solidFill>
                  <a:schemeClr val="tx1"/>
                </a:solidFill>
              </a:rPr>
              <a:t>eCap</a:t>
            </a:r>
            <a:r>
              <a:rPr lang="en-US" sz="1600">
                <a:solidFill>
                  <a:schemeClr val="tx1"/>
                </a:solidFill>
              </a:rPr>
              <a:t> systems in </a:t>
            </a:r>
            <a:r>
              <a:rPr lang="en-US" sz="1600" b="1">
                <a:solidFill>
                  <a:schemeClr val="tx1"/>
                </a:solidFill>
              </a:rPr>
              <a:t>early August.</a:t>
            </a:r>
          </a:p>
        </p:txBody>
      </p:sp>
      <p:sp>
        <p:nvSpPr>
          <p:cNvPr id="18" name="Rectangle 17">
            <a:extLst>
              <a:ext uri="{FF2B5EF4-FFF2-40B4-BE49-F238E27FC236}">
                <a16:creationId xmlns:a16="http://schemas.microsoft.com/office/drawing/2014/main" id="{1B48B0CC-B18F-4F66-9E16-C046EBF07FCE}"/>
              </a:ext>
            </a:extLst>
          </p:cNvPr>
          <p:cNvSpPr/>
          <p:nvPr/>
        </p:nvSpPr>
        <p:spPr>
          <a:xfrm>
            <a:off x="7029675" y="2715708"/>
            <a:ext cx="1814428" cy="2599245"/>
          </a:xfrm>
          <a:prstGeom prst="rect">
            <a:avLst/>
          </a:prstGeom>
          <a:noFill/>
          <a:ln w="12700" algn="ctr">
            <a:noFill/>
            <a:miter lim="800000"/>
            <a:headEnd type="none" w="sm" len="sm"/>
            <a:tailEnd type="none" w="sm" len="sm"/>
          </a:ln>
          <a:effectLst/>
        </p:spPr>
        <p:txBody>
          <a:bodyPr wrap="square" lIns="0" tIns="0" rIns="0" bIns="0">
            <a:noAutofit/>
          </a:bodyPr>
          <a:lstStyle/>
          <a:p>
            <a:pPr lvl="0" algn="ctr"/>
            <a:r>
              <a:rPr lang="en-US" sz="1600"/>
              <a:t>Once data has </a:t>
            </a:r>
            <a:br>
              <a:rPr lang="en-US" sz="1600"/>
            </a:br>
            <a:r>
              <a:rPr lang="en-US" sz="1600"/>
              <a:t>been validated, </a:t>
            </a:r>
            <a:br>
              <a:rPr lang="en-US" sz="1600"/>
            </a:br>
            <a:r>
              <a:rPr lang="en-US" sz="1600"/>
              <a:t>we will communicate </a:t>
            </a:r>
            <a:br>
              <a:rPr lang="en-US" sz="1600"/>
            </a:br>
            <a:r>
              <a:rPr lang="en-US" sz="1600"/>
              <a:t>with schools on these updates. Schools will submit </a:t>
            </a:r>
            <a:br>
              <a:rPr lang="en-US" sz="1600"/>
            </a:br>
            <a:r>
              <a:rPr lang="en-US" sz="1600"/>
              <a:t>all </a:t>
            </a:r>
            <a:r>
              <a:rPr lang="en-US" sz="1600" b="1"/>
              <a:t>Spring 2020</a:t>
            </a:r>
            <a:r>
              <a:rPr lang="en-US" sz="1600"/>
              <a:t> enrollments to the appropriate campus, whether that is a main, branch, or extension campus. </a:t>
            </a:r>
          </a:p>
        </p:txBody>
      </p:sp>
      <p:sp>
        <p:nvSpPr>
          <p:cNvPr id="19" name="Text Box 14">
            <a:extLst>
              <a:ext uri="{FF2B5EF4-FFF2-40B4-BE49-F238E27FC236}">
                <a16:creationId xmlns:a16="http://schemas.microsoft.com/office/drawing/2014/main" id="{86EEC93F-84E5-438C-AA8D-90E1B593D130}"/>
              </a:ext>
            </a:extLst>
          </p:cNvPr>
          <p:cNvSpPr txBox="1">
            <a:spLocks noChangeArrowheads="1"/>
          </p:cNvSpPr>
          <p:nvPr/>
        </p:nvSpPr>
        <p:spPr bwMode="gray">
          <a:xfrm>
            <a:off x="101629" y="4283686"/>
            <a:ext cx="1976301" cy="1422434"/>
          </a:xfrm>
          <a:prstGeom prst="rect">
            <a:avLst/>
          </a:prstGeom>
          <a:noFill/>
          <a:ln w="12700" algn="ctr">
            <a:noFill/>
            <a:miter lim="800000"/>
            <a:headEnd type="none" w="sm" len="sm"/>
            <a:tailEnd type="none" w="sm" len="sm"/>
          </a:ln>
          <a:effectLst/>
        </p:spPr>
        <p:txBody>
          <a:bodyPr wrap="square" lIns="0" tIns="0" rIns="0" bIns="0">
            <a:noAutofit/>
          </a:bodyPr>
          <a:lstStyle>
            <a:defPPr>
              <a:defRPr lang="en-US"/>
            </a:defPPr>
            <a:lvl1pPr marL="174625" indent="-174625">
              <a:buClr>
                <a:prstClr val="black"/>
              </a:buClr>
              <a:buFont typeface="Wingdings" pitchFamily="2" charset="2"/>
              <a:buChar char="§"/>
              <a:defRPr sz="1200">
                <a:solidFill>
                  <a:srgbClr val="666666"/>
                </a:solidFill>
                <a:cs typeface="Arial" pitchFamily="34" charset="0"/>
              </a:defRPr>
            </a:lvl1pPr>
          </a:lstStyle>
          <a:p>
            <a:pPr marL="0" lvl="0" indent="0" algn="ctr">
              <a:buNone/>
            </a:pPr>
            <a:r>
              <a:rPr lang="en-US" sz="1600">
                <a:solidFill>
                  <a:schemeClr val="tx1"/>
                </a:solidFill>
              </a:rPr>
              <a:t>VA is </a:t>
            </a:r>
            <a:r>
              <a:rPr lang="en-US" sz="1600" b="1">
                <a:solidFill>
                  <a:schemeClr val="tx1"/>
                </a:solidFill>
              </a:rPr>
              <a:t>currently </a:t>
            </a:r>
            <a:br>
              <a:rPr lang="en-US" sz="1600" b="1">
                <a:solidFill>
                  <a:schemeClr val="tx1"/>
                </a:solidFill>
              </a:rPr>
            </a:br>
            <a:r>
              <a:rPr lang="en-US" sz="1600">
                <a:solidFill>
                  <a:schemeClr val="tx1"/>
                </a:solidFill>
              </a:rPr>
              <a:t>compiling information on campus locations </a:t>
            </a:r>
            <a:br>
              <a:rPr lang="en-US" sz="1600">
                <a:solidFill>
                  <a:schemeClr val="tx1"/>
                </a:solidFill>
              </a:rPr>
            </a:br>
            <a:r>
              <a:rPr lang="en-US" sz="1600">
                <a:solidFill>
                  <a:schemeClr val="tx1"/>
                </a:solidFill>
              </a:rPr>
              <a:t>and working with </a:t>
            </a:r>
            <a:br>
              <a:rPr lang="en-US" sz="1600">
                <a:solidFill>
                  <a:schemeClr val="tx1"/>
                </a:solidFill>
              </a:rPr>
            </a:br>
            <a:r>
              <a:rPr lang="en-US" sz="1600">
                <a:solidFill>
                  <a:schemeClr val="tx1"/>
                </a:solidFill>
              </a:rPr>
              <a:t>SAAs to validate the current information </a:t>
            </a:r>
            <a:br>
              <a:rPr lang="en-US" sz="1600">
                <a:solidFill>
                  <a:schemeClr val="tx1"/>
                </a:solidFill>
              </a:rPr>
            </a:br>
            <a:r>
              <a:rPr lang="en-US" sz="1600">
                <a:solidFill>
                  <a:schemeClr val="tx1"/>
                </a:solidFill>
              </a:rPr>
              <a:t>that we have.</a:t>
            </a:r>
          </a:p>
        </p:txBody>
      </p:sp>
      <p:sp>
        <p:nvSpPr>
          <p:cNvPr id="20" name="Freeform 10">
            <a:extLst>
              <a:ext uri="{FF2B5EF4-FFF2-40B4-BE49-F238E27FC236}">
                <a16:creationId xmlns:a16="http://schemas.microsoft.com/office/drawing/2014/main" id="{A78B54F1-2294-407A-B9FF-CFF11B37AB70}"/>
              </a:ext>
            </a:extLst>
          </p:cNvPr>
          <p:cNvSpPr>
            <a:spLocks/>
          </p:cNvSpPr>
          <p:nvPr/>
        </p:nvSpPr>
        <p:spPr bwMode="auto">
          <a:xfrm>
            <a:off x="1687140" y="3182864"/>
            <a:ext cx="2304378" cy="651336"/>
          </a:xfrm>
          <a:custGeom>
            <a:avLst/>
            <a:gdLst>
              <a:gd name="T0" fmla="*/ 0 w 542"/>
              <a:gd name="T1" fmla="*/ 100 h 116"/>
              <a:gd name="T2" fmla="*/ 286 w 542"/>
              <a:gd name="T3" fmla="*/ 95 h 116"/>
              <a:gd name="T4" fmla="*/ 542 w 542"/>
              <a:gd name="T5" fmla="*/ 0 h 116"/>
            </a:gdLst>
            <a:ahLst/>
            <a:cxnLst>
              <a:cxn ang="0">
                <a:pos x="T0" y="T1"/>
              </a:cxn>
              <a:cxn ang="0">
                <a:pos x="T2" y="T3"/>
              </a:cxn>
              <a:cxn ang="0">
                <a:pos x="T4" y="T5"/>
              </a:cxn>
            </a:cxnLst>
            <a:rect l="0" t="0" r="r" b="b"/>
            <a:pathLst>
              <a:path w="542" h="116">
                <a:moveTo>
                  <a:pt x="0" y="100"/>
                </a:moveTo>
                <a:cubicBezTo>
                  <a:pt x="0" y="100"/>
                  <a:pt x="152" y="116"/>
                  <a:pt x="286" y="95"/>
                </a:cubicBezTo>
                <a:cubicBezTo>
                  <a:pt x="419" y="73"/>
                  <a:pt x="542" y="0"/>
                  <a:pt x="542" y="0"/>
                </a:cubicBezTo>
              </a:path>
            </a:pathLst>
          </a:custGeom>
          <a:ln w="19050">
            <a:solidFill>
              <a:schemeClr val="accent3"/>
            </a:solidFill>
            <a:prstDash val="dot"/>
            <a:headEnd type="none"/>
            <a:tailEnd type="none"/>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32" tIns="45717" rIns="91432" bIns="45717" numCol="1" spcCol="0" rtlCol="0" fromWordArt="0" anchor="ctr" anchorCtr="0" forceAA="0" compatLnSpc="1">
            <a:prstTxWarp prst="textNoShape">
              <a:avLst/>
            </a:prstTxWarp>
            <a:noAutofit/>
          </a:bodyPr>
          <a:lstStyle/>
          <a:p>
            <a:pPr algn="ctr"/>
            <a:endParaRPr lang="en-AU" sz="1400"/>
          </a:p>
        </p:txBody>
      </p:sp>
      <p:sp>
        <p:nvSpPr>
          <p:cNvPr id="21" name="Freeform 10">
            <a:extLst>
              <a:ext uri="{FF2B5EF4-FFF2-40B4-BE49-F238E27FC236}">
                <a16:creationId xmlns:a16="http://schemas.microsoft.com/office/drawing/2014/main" id="{23D9FEE9-22B2-458C-B53B-29CEDE599DF1}"/>
              </a:ext>
            </a:extLst>
          </p:cNvPr>
          <p:cNvSpPr>
            <a:spLocks/>
          </p:cNvSpPr>
          <p:nvPr/>
        </p:nvSpPr>
        <p:spPr bwMode="auto">
          <a:xfrm flipH="1" flipV="1">
            <a:off x="5162377" y="1888559"/>
            <a:ext cx="2133600" cy="696847"/>
          </a:xfrm>
          <a:custGeom>
            <a:avLst/>
            <a:gdLst>
              <a:gd name="T0" fmla="*/ 0 w 542"/>
              <a:gd name="T1" fmla="*/ 100 h 116"/>
              <a:gd name="T2" fmla="*/ 286 w 542"/>
              <a:gd name="T3" fmla="*/ 95 h 116"/>
              <a:gd name="T4" fmla="*/ 542 w 542"/>
              <a:gd name="T5" fmla="*/ 0 h 116"/>
            </a:gdLst>
            <a:ahLst/>
            <a:cxnLst>
              <a:cxn ang="0">
                <a:pos x="T0" y="T1"/>
              </a:cxn>
              <a:cxn ang="0">
                <a:pos x="T2" y="T3"/>
              </a:cxn>
              <a:cxn ang="0">
                <a:pos x="T4" y="T5"/>
              </a:cxn>
            </a:cxnLst>
            <a:rect l="0" t="0" r="r" b="b"/>
            <a:pathLst>
              <a:path w="542" h="116">
                <a:moveTo>
                  <a:pt x="0" y="100"/>
                </a:moveTo>
                <a:cubicBezTo>
                  <a:pt x="0" y="100"/>
                  <a:pt x="152" y="116"/>
                  <a:pt x="286" y="95"/>
                </a:cubicBezTo>
                <a:cubicBezTo>
                  <a:pt x="419" y="73"/>
                  <a:pt x="542" y="0"/>
                  <a:pt x="542" y="0"/>
                </a:cubicBezTo>
              </a:path>
            </a:pathLst>
          </a:custGeom>
          <a:ln w="19050">
            <a:solidFill>
              <a:schemeClr val="accent3"/>
            </a:solidFill>
            <a:prstDash val="dot"/>
            <a:headEnd type="none"/>
            <a:tailEnd type="none"/>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32" tIns="45717" rIns="91432" bIns="45717" numCol="1" spcCol="0" rtlCol="0" fromWordArt="0" anchor="ctr" anchorCtr="0" forceAA="0" compatLnSpc="1">
            <a:prstTxWarp prst="textNoShape">
              <a:avLst/>
            </a:prstTxWarp>
            <a:noAutofit/>
          </a:bodyPr>
          <a:lstStyle/>
          <a:p>
            <a:pPr algn="ctr"/>
            <a:endParaRPr lang="en-AU" sz="1400"/>
          </a:p>
        </p:txBody>
      </p:sp>
      <p:pic>
        <p:nvPicPr>
          <p:cNvPr id="27" name="Picture 5">
            <a:extLst>
              <a:ext uri="{FF2B5EF4-FFF2-40B4-BE49-F238E27FC236}">
                <a16:creationId xmlns:a16="http://schemas.microsoft.com/office/drawing/2014/main" id="{23E41722-C1EC-4622-B6E2-B57B58018A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3797" y="1605087"/>
            <a:ext cx="640080" cy="64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8" name="Group 171">
            <a:extLst>
              <a:ext uri="{FF2B5EF4-FFF2-40B4-BE49-F238E27FC236}">
                <a16:creationId xmlns:a16="http://schemas.microsoft.com/office/drawing/2014/main" id="{4EEF0B70-7BC5-4CCF-9222-DF8455B08529}"/>
              </a:ext>
            </a:extLst>
          </p:cNvPr>
          <p:cNvGrpSpPr>
            <a:grpSpLocks noChangeAspect="1"/>
          </p:cNvGrpSpPr>
          <p:nvPr/>
        </p:nvGrpSpPr>
        <p:grpSpPr bwMode="auto">
          <a:xfrm>
            <a:off x="840553" y="3295056"/>
            <a:ext cx="542959" cy="539144"/>
            <a:chOff x="6539" y="1725"/>
            <a:chExt cx="427" cy="424"/>
          </a:xfrm>
          <a:solidFill>
            <a:schemeClr val="tx1"/>
          </a:solidFill>
        </p:grpSpPr>
        <p:sp>
          <p:nvSpPr>
            <p:cNvPr id="29" name="Freeform 172">
              <a:extLst>
                <a:ext uri="{FF2B5EF4-FFF2-40B4-BE49-F238E27FC236}">
                  <a16:creationId xmlns:a16="http://schemas.microsoft.com/office/drawing/2014/main" id="{6303155C-ED11-4C96-8193-92EDFD718C6D}"/>
                </a:ext>
              </a:extLst>
            </p:cNvPr>
            <p:cNvSpPr>
              <a:spLocks noEditPoints="1"/>
            </p:cNvSpPr>
            <p:nvPr/>
          </p:nvSpPr>
          <p:spPr bwMode="auto">
            <a:xfrm>
              <a:off x="6735" y="1918"/>
              <a:ext cx="231" cy="231"/>
            </a:xfrm>
            <a:custGeom>
              <a:avLst/>
              <a:gdLst>
                <a:gd name="T0" fmla="*/ 78 w 156"/>
                <a:gd name="T1" fmla="*/ 156 h 156"/>
                <a:gd name="T2" fmla="*/ 0 w 156"/>
                <a:gd name="T3" fmla="*/ 78 h 156"/>
                <a:gd name="T4" fmla="*/ 78 w 156"/>
                <a:gd name="T5" fmla="*/ 0 h 156"/>
                <a:gd name="T6" fmla="*/ 156 w 156"/>
                <a:gd name="T7" fmla="*/ 78 h 156"/>
                <a:gd name="T8" fmla="*/ 78 w 156"/>
                <a:gd name="T9" fmla="*/ 156 h 156"/>
                <a:gd name="T10" fmla="*/ 78 w 156"/>
                <a:gd name="T11" fmla="*/ 12 h 156"/>
                <a:gd name="T12" fmla="*/ 12 w 156"/>
                <a:gd name="T13" fmla="*/ 78 h 156"/>
                <a:gd name="T14" fmla="*/ 78 w 156"/>
                <a:gd name="T15" fmla="*/ 144 h 156"/>
                <a:gd name="T16" fmla="*/ 144 w 156"/>
                <a:gd name="T17" fmla="*/ 78 h 156"/>
                <a:gd name="T18" fmla="*/ 78 w 156"/>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78" y="156"/>
                  </a:moveTo>
                  <a:cubicBezTo>
                    <a:pt x="35" y="156"/>
                    <a:pt x="0" y="121"/>
                    <a:pt x="0" y="78"/>
                  </a:cubicBezTo>
                  <a:cubicBezTo>
                    <a:pt x="0" y="35"/>
                    <a:pt x="35" y="0"/>
                    <a:pt x="78" y="0"/>
                  </a:cubicBezTo>
                  <a:cubicBezTo>
                    <a:pt x="121" y="0"/>
                    <a:pt x="156" y="35"/>
                    <a:pt x="156" y="78"/>
                  </a:cubicBezTo>
                  <a:cubicBezTo>
                    <a:pt x="156" y="121"/>
                    <a:pt x="121" y="156"/>
                    <a:pt x="78" y="156"/>
                  </a:cubicBezTo>
                  <a:close/>
                  <a:moveTo>
                    <a:pt x="78" y="12"/>
                  </a:moveTo>
                  <a:cubicBezTo>
                    <a:pt x="41" y="12"/>
                    <a:pt x="12" y="42"/>
                    <a:pt x="12" y="78"/>
                  </a:cubicBezTo>
                  <a:cubicBezTo>
                    <a:pt x="12" y="115"/>
                    <a:pt x="41" y="144"/>
                    <a:pt x="78" y="144"/>
                  </a:cubicBezTo>
                  <a:cubicBezTo>
                    <a:pt x="114" y="144"/>
                    <a:pt x="144" y="115"/>
                    <a:pt x="144" y="78"/>
                  </a:cubicBezTo>
                  <a:cubicBezTo>
                    <a:pt x="144" y="42"/>
                    <a:pt x="114"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 name="Freeform 173">
              <a:extLst>
                <a:ext uri="{FF2B5EF4-FFF2-40B4-BE49-F238E27FC236}">
                  <a16:creationId xmlns:a16="http://schemas.microsoft.com/office/drawing/2014/main" id="{B6C933EF-F270-4564-B32A-3AAE71BA15CC}"/>
                </a:ext>
              </a:extLst>
            </p:cNvPr>
            <p:cNvSpPr>
              <a:spLocks/>
            </p:cNvSpPr>
            <p:nvPr/>
          </p:nvSpPr>
          <p:spPr bwMode="auto">
            <a:xfrm>
              <a:off x="6841" y="1963"/>
              <a:ext cx="62" cy="97"/>
            </a:xfrm>
            <a:custGeom>
              <a:avLst/>
              <a:gdLst>
                <a:gd name="T0" fmla="*/ 36 w 42"/>
                <a:gd name="T1" fmla="*/ 66 h 66"/>
                <a:gd name="T2" fmla="*/ 6 w 42"/>
                <a:gd name="T3" fmla="*/ 66 h 66"/>
                <a:gd name="T4" fmla="*/ 0 w 42"/>
                <a:gd name="T5" fmla="*/ 60 h 66"/>
                <a:gd name="T6" fmla="*/ 0 w 42"/>
                <a:gd name="T7" fmla="*/ 6 h 66"/>
                <a:gd name="T8" fmla="*/ 6 w 42"/>
                <a:gd name="T9" fmla="*/ 0 h 66"/>
                <a:gd name="T10" fmla="*/ 12 w 42"/>
                <a:gd name="T11" fmla="*/ 6 h 66"/>
                <a:gd name="T12" fmla="*/ 12 w 42"/>
                <a:gd name="T13" fmla="*/ 54 h 66"/>
                <a:gd name="T14" fmla="*/ 36 w 42"/>
                <a:gd name="T15" fmla="*/ 54 h 66"/>
                <a:gd name="T16" fmla="*/ 42 w 42"/>
                <a:gd name="T17" fmla="*/ 60 h 66"/>
                <a:gd name="T18" fmla="*/ 36 w 42"/>
                <a:gd name="T19"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66">
                  <a:moveTo>
                    <a:pt x="36" y="66"/>
                  </a:moveTo>
                  <a:cubicBezTo>
                    <a:pt x="6" y="66"/>
                    <a:pt x="6" y="66"/>
                    <a:pt x="6" y="66"/>
                  </a:cubicBezTo>
                  <a:cubicBezTo>
                    <a:pt x="3" y="66"/>
                    <a:pt x="0" y="64"/>
                    <a:pt x="0" y="60"/>
                  </a:cubicBezTo>
                  <a:cubicBezTo>
                    <a:pt x="0" y="6"/>
                    <a:pt x="0" y="6"/>
                    <a:pt x="0" y="6"/>
                  </a:cubicBezTo>
                  <a:cubicBezTo>
                    <a:pt x="0" y="3"/>
                    <a:pt x="3" y="0"/>
                    <a:pt x="6" y="0"/>
                  </a:cubicBezTo>
                  <a:cubicBezTo>
                    <a:pt x="9" y="0"/>
                    <a:pt x="12" y="3"/>
                    <a:pt x="12" y="6"/>
                  </a:cubicBezTo>
                  <a:cubicBezTo>
                    <a:pt x="12" y="54"/>
                    <a:pt x="12" y="54"/>
                    <a:pt x="12" y="54"/>
                  </a:cubicBezTo>
                  <a:cubicBezTo>
                    <a:pt x="36" y="54"/>
                    <a:pt x="36" y="54"/>
                    <a:pt x="36" y="54"/>
                  </a:cubicBezTo>
                  <a:cubicBezTo>
                    <a:pt x="39" y="54"/>
                    <a:pt x="42" y="57"/>
                    <a:pt x="42" y="60"/>
                  </a:cubicBezTo>
                  <a:cubicBezTo>
                    <a:pt x="42" y="64"/>
                    <a:pt x="39" y="66"/>
                    <a:pt x="36"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 name="Freeform 174">
              <a:extLst>
                <a:ext uri="{FF2B5EF4-FFF2-40B4-BE49-F238E27FC236}">
                  <a16:creationId xmlns:a16="http://schemas.microsoft.com/office/drawing/2014/main" id="{A097B407-72AD-4C83-B951-3038DC9E94E7}"/>
                </a:ext>
              </a:extLst>
            </p:cNvPr>
            <p:cNvSpPr>
              <a:spLocks/>
            </p:cNvSpPr>
            <p:nvPr/>
          </p:nvSpPr>
          <p:spPr bwMode="auto">
            <a:xfrm>
              <a:off x="6539" y="1778"/>
              <a:ext cx="196" cy="337"/>
            </a:xfrm>
            <a:custGeom>
              <a:avLst/>
              <a:gdLst>
                <a:gd name="T0" fmla="*/ 126 w 132"/>
                <a:gd name="T1" fmla="*/ 228 h 228"/>
                <a:gd name="T2" fmla="*/ 30 w 132"/>
                <a:gd name="T3" fmla="*/ 228 h 228"/>
                <a:gd name="T4" fmla="*/ 0 w 132"/>
                <a:gd name="T5" fmla="*/ 198 h 228"/>
                <a:gd name="T6" fmla="*/ 0 w 132"/>
                <a:gd name="T7" fmla="*/ 6 h 228"/>
                <a:gd name="T8" fmla="*/ 6 w 132"/>
                <a:gd name="T9" fmla="*/ 0 h 228"/>
                <a:gd name="T10" fmla="*/ 54 w 132"/>
                <a:gd name="T11" fmla="*/ 0 h 228"/>
                <a:gd name="T12" fmla="*/ 60 w 132"/>
                <a:gd name="T13" fmla="*/ 6 h 228"/>
                <a:gd name="T14" fmla="*/ 54 w 132"/>
                <a:gd name="T15" fmla="*/ 12 h 228"/>
                <a:gd name="T16" fmla="*/ 12 w 132"/>
                <a:gd name="T17" fmla="*/ 12 h 228"/>
                <a:gd name="T18" fmla="*/ 12 w 132"/>
                <a:gd name="T19" fmla="*/ 198 h 228"/>
                <a:gd name="T20" fmla="*/ 30 w 132"/>
                <a:gd name="T21" fmla="*/ 216 h 228"/>
                <a:gd name="T22" fmla="*/ 126 w 132"/>
                <a:gd name="T23" fmla="*/ 216 h 228"/>
                <a:gd name="T24" fmla="*/ 132 w 132"/>
                <a:gd name="T25" fmla="*/ 222 h 228"/>
                <a:gd name="T26" fmla="*/ 126 w 132"/>
                <a:gd name="T2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228">
                  <a:moveTo>
                    <a:pt x="126" y="228"/>
                  </a:moveTo>
                  <a:cubicBezTo>
                    <a:pt x="30" y="228"/>
                    <a:pt x="30" y="228"/>
                    <a:pt x="30" y="228"/>
                  </a:cubicBezTo>
                  <a:cubicBezTo>
                    <a:pt x="13" y="228"/>
                    <a:pt x="0" y="214"/>
                    <a:pt x="0" y="198"/>
                  </a:cubicBezTo>
                  <a:cubicBezTo>
                    <a:pt x="0" y="6"/>
                    <a:pt x="0" y="6"/>
                    <a:pt x="0" y="6"/>
                  </a:cubicBezTo>
                  <a:cubicBezTo>
                    <a:pt x="0" y="2"/>
                    <a:pt x="3" y="0"/>
                    <a:pt x="6" y="0"/>
                  </a:cubicBezTo>
                  <a:cubicBezTo>
                    <a:pt x="54" y="0"/>
                    <a:pt x="54" y="0"/>
                    <a:pt x="54" y="0"/>
                  </a:cubicBezTo>
                  <a:cubicBezTo>
                    <a:pt x="57" y="0"/>
                    <a:pt x="60" y="2"/>
                    <a:pt x="60" y="6"/>
                  </a:cubicBezTo>
                  <a:cubicBezTo>
                    <a:pt x="60" y="9"/>
                    <a:pt x="57" y="12"/>
                    <a:pt x="54" y="12"/>
                  </a:cubicBezTo>
                  <a:cubicBezTo>
                    <a:pt x="12" y="12"/>
                    <a:pt x="12" y="12"/>
                    <a:pt x="12" y="12"/>
                  </a:cubicBezTo>
                  <a:cubicBezTo>
                    <a:pt x="12" y="198"/>
                    <a:pt x="12" y="198"/>
                    <a:pt x="12" y="198"/>
                  </a:cubicBezTo>
                  <a:cubicBezTo>
                    <a:pt x="12" y="208"/>
                    <a:pt x="20" y="216"/>
                    <a:pt x="30" y="216"/>
                  </a:cubicBezTo>
                  <a:cubicBezTo>
                    <a:pt x="126" y="216"/>
                    <a:pt x="126" y="216"/>
                    <a:pt x="126" y="216"/>
                  </a:cubicBezTo>
                  <a:cubicBezTo>
                    <a:pt x="129" y="216"/>
                    <a:pt x="132" y="218"/>
                    <a:pt x="132" y="222"/>
                  </a:cubicBezTo>
                  <a:cubicBezTo>
                    <a:pt x="132" y="225"/>
                    <a:pt x="129" y="228"/>
                    <a:pt x="126"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 name="Freeform 175">
              <a:extLst>
                <a:ext uri="{FF2B5EF4-FFF2-40B4-BE49-F238E27FC236}">
                  <a16:creationId xmlns:a16="http://schemas.microsoft.com/office/drawing/2014/main" id="{CD32EE75-99C3-4FA1-A865-A9ED1FF501A6}"/>
                </a:ext>
              </a:extLst>
            </p:cNvPr>
            <p:cNvSpPr>
              <a:spLocks/>
            </p:cNvSpPr>
            <p:nvPr/>
          </p:nvSpPr>
          <p:spPr bwMode="auto">
            <a:xfrm>
              <a:off x="6575" y="1813"/>
              <a:ext cx="142" cy="267"/>
            </a:xfrm>
            <a:custGeom>
              <a:avLst/>
              <a:gdLst>
                <a:gd name="T0" fmla="*/ 90 w 96"/>
                <a:gd name="T1" fmla="*/ 180 h 180"/>
                <a:gd name="T2" fmla="*/ 6 w 96"/>
                <a:gd name="T3" fmla="*/ 180 h 180"/>
                <a:gd name="T4" fmla="*/ 0 w 96"/>
                <a:gd name="T5" fmla="*/ 174 h 180"/>
                <a:gd name="T6" fmla="*/ 0 w 96"/>
                <a:gd name="T7" fmla="*/ 6 h 180"/>
                <a:gd name="T8" fmla="*/ 6 w 96"/>
                <a:gd name="T9" fmla="*/ 0 h 180"/>
                <a:gd name="T10" fmla="*/ 30 w 96"/>
                <a:gd name="T11" fmla="*/ 0 h 180"/>
                <a:gd name="T12" fmla="*/ 36 w 96"/>
                <a:gd name="T13" fmla="*/ 6 h 180"/>
                <a:gd name="T14" fmla="*/ 30 w 96"/>
                <a:gd name="T15" fmla="*/ 12 h 180"/>
                <a:gd name="T16" fmla="*/ 12 w 96"/>
                <a:gd name="T17" fmla="*/ 12 h 180"/>
                <a:gd name="T18" fmla="*/ 12 w 96"/>
                <a:gd name="T19" fmla="*/ 168 h 180"/>
                <a:gd name="T20" fmla="*/ 90 w 96"/>
                <a:gd name="T21" fmla="*/ 168 h 180"/>
                <a:gd name="T22" fmla="*/ 96 w 96"/>
                <a:gd name="T23" fmla="*/ 174 h 180"/>
                <a:gd name="T24" fmla="*/ 90 w 96"/>
                <a:gd name="T25"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80">
                  <a:moveTo>
                    <a:pt x="90" y="180"/>
                  </a:moveTo>
                  <a:cubicBezTo>
                    <a:pt x="6" y="180"/>
                    <a:pt x="6" y="180"/>
                    <a:pt x="6" y="180"/>
                  </a:cubicBezTo>
                  <a:cubicBezTo>
                    <a:pt x="3" y="180"/>
                    <a:pt x="0" y="177"/>
                    <a:pt x="0" y="174"/>
                  </a:cubicBezTo>
                  <a:cubicBezTo>
                    <a:pt x="0" y="6"/>
                    <a:pt x="0" y="6"/>
                    <a:pt x="0" y="6"/>
                  </a:cubicBezTo>
                  <a:cubicBezTo>
                    <a:pt x="0" y="2"/>
                    <a:pt x="3" y="0"/>
                    <a:pt x="6" y="0"/>
                  </a:cubicBezTo>
                  <a:cubicBezTo>
                    <a:pt x="30" y="0"/>
                    <a:pt x="30" y="0"/>
                    <a:pt x="30" y="0"/>
                  </a:cubicBezTo>
                  <a:cubicBezTo>
                    <a:pt x="33" y="0"/>
                    <a:pt x="36" y="2"/>
                    <a:pt x="36" y="6"/>
                  </a:cubicBezTo>
                  <a:cubicBezTo>
                    <a:pt x="36" y="9"/>
                    <a:pt x="33" y="12"/>
                    <a:pt x="30" y="12"/>
                  </a:cubicBezTo>
                  <a:cubicBezTo>
                    <a:pt x="12" y="12"/>
                    <a:pt x="12" y="12"/>
                    <a:pt x="12" y="12"/>
                  </a:cubicBezTo>
                  <a:cubicBezTo>
                    <a:pt x="12" y="168"/>
                    <a:pt x="12" y="168"/>
                    <a:pt x="12" y="168"/>
                  </a:cubicBezTo>
                  <a:cubicBezTo>
                    <a:pt x="90" y="168"/>
                    <a:pt x="90" y="168"/>
                    <a:pt x="90" y="168"/>
                  </a:cubicBezTo>
                  <a:cubicBezTo>
                    <a:pt x="93" y="168"/>
                    <a:pt x="96" y="170"/>
                    <a:pt x="96" y="174"/>
                  </a:cubicBezTo>
                  <a:cubicBezTo>
                    <a:pt x="96" y="177"/>
                    <a:pt x="93" y="180"/>
                    <a:pt x="90"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 name="Freeform 176">
              <a:extLst>
                <a:ext uri="{FF2B5EF4-FFF2-40B4-BE49-F238E27FC236}">
                  <a16:creationId xmlns:a16="http://schemas.microsoft.com/office/drawing/2014/main" id="{C725AE1B-9865-4870-BB5F-087F9838EA79}"/>
                </a:ext>
              </a:extLst>
            </p:cNvPr>
            <p:cNvSpPr>
              <a:spLocks/>
            </p:cNvSpPr>
            <p:nvPr/>
          </p:nvSpPr>
          <p:spPr bwMode="auto">
            <a:xfrm>
              <a:off x="6752" y="1778"/>
              <a:ext cx="89" cy="124"/>
            </a:xfrm>
            <a:custGeom>
              <a:avLst/>
              <a:gdLst>
                <a:gd name="T0" fmla="*/ 54 w 60"/>
                <a:gd name="T1" fmla="*/ 84 h 84"/>
                <a:gd name="T2" fmla="*/ 48 w 60"/>
                <a:gd name="T3" fmla="*/ 78 h 84"/>
                <a:gd name="T4" fmla="*/ 48 w 60"/>
                <a:gd name="T5" fmla="*/ 12 h 84"/>
                <a:gd name="T6" fmla="*/ 6 w 60"/>
                <a:gd name="T7" fmla="*/ 12 h 84"/>
                <a:gd name="T8" fmla="*/ 0 w 60"/>
                <a:gd name="T9" fmla="*/ 6 h 84"/>
                <a:gd name="T10" fmla="*/ 6 w 60"/>
                <a:gd name="T11" fmla="*/ 0 h 84"/>
                <a:gd name="T12" fmla="*/ 54 w 60"/>
                <a:gd name="T13" fmla="*/ 0 h 84"/>
                <a:gd name="T14" fmla="*/ 60 w 60"/>
                <a:gd name="T15" fmla="*/ 6 h 84"/>
                <a:gd name="T16" fmla="*/ 60 w 60"/>
                <a:gd name="T17" fmla="*/ 78 h 84"/>
                <a:gd name="T18" fmla="*/ 54 w 60"/>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84">
                  <a:moveTo>
                    <a:pt x="54" y="84"/>
                  </a:moveTo>
                  <a:cubicBezTo>
                    <a:pt x="51" y="84"/>
                    <a:pt x="48" y="81"/>
                    <a:pt x="48" y="78"/>
                  </a:cubicBezTo>
                  <a:cubicBezTo>
                    <a:pt x="48" y="12"/>
                    <a:pt x="48" y="12"/>
                    <a:pt x="48" y="12"/>
                  </a:cubicBezTo>
                  <a:cubicBezTo>
                    <a:pt x="6" y="12"/>
                    <a:pt x="6" y="12"/>
                    <a:pt x="6" y="12"/>
                  </a:cubicBezTo>
                  <a:cubicBezTo>
                    <a:pt x="3" y="12"/>
                    <a:pt x="0" y="9"/>
                    <a:pt x="0" y="6"/>
                  </a:cubicBezTo>
                  <a:cubicBezTo>
                    <a:pt x="0" y="2"/>
                    <a:pt x="3" y="0"/>
                    <a:pt x="6" y="0"/>
                  </a:cubicBezTo>
                  <a:cubicBezTo>
                    <a:pt x="54" y="0"/>
                    <a:pt x="54" y="0"/>
                    <a:pt x="54" y="0"/>
                  </a:cubicBezTo>
                  <a:cubicBezTo>
                    <a:pt x="57" y="0"/>
                    <a:pt x="60" y="2"/>
                    <a:pt x="60" y="6"/>
                  </a:cubicBezTo>
                  <a:cubicBezTo>
                    <a:pt x="60" y="78"/>
                    <a:pt x="60" y="78"/>
                    <a:pt x="60" y="78"/>
                  </a:cubicBezTo>
                  <a:cubicBezTo>
                    <a:pt x="60" y="81"/>
                    <a:pt x="57" y="84"/>
                    <a:pt x="54"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 name="Freeform 177">
              <a:extLst>
                <a:ext uri="{FF2B5EF4-FFF2-40B4-BE49-F238E27FC236}">
                  <a16:creationId xmlns:a16="http://schemas.microsoft.com/office/drawing/2014/main" id="{9610F81E-E268-4642-BC55-6974820D87FF}"/>
                </a:ext>
              </a:extLst>
            </p:cNvPr>
            <p:cNvSpPr>
              <a:spLocks noEditPoints="1"/>
            </p:cNvSpPr>
            <p:nvPr/>
          </p:nvSpPr>
          <p:spPr bwMode="auto">
            <a:xfrm>
              <a:off x="6610" y="1725"/>
              <a:ext cx="160" cy="124"/>
            </a:xfrm>
            <a:custGeom>
              <a:avLst/>
              <a:gdLst>
                <a:gd name="T0" fmla="*/ 102 w 108"/>
                <a:gd name="T1" fmla="*/ 84 h 84"/>
                <a:gd name="T2" fmla="*/ 6 w 108"/>
                <a:gd name="T3" fmla="*/ 84 h 84"/>
                <a:gd name="T4" fmla="*/ 0 w 108"/>
                <a:gd name="T5" fmla="*/ 78 h 84"/>
                <a:gd name="T6" fmla="*/ 0 w 108"/>
                <a:gd name="T7" fmla="*/ 30 h 84"/>
                <a:gd name="T8" fmla="*/ 6 w 108"/>
                <a:gd name="T9" fmla="*/ 24 h 84"/>
                <a:gd name="T10" fmla="*/ 24 w 108"/>
                <a:gd name="T11" fmla="*/ 24 h 84"/>
                <a:gd name="T12" fmla="*/ 54 w 108"/>
                <a:gd name="T13" fmla="*/ 0 h 84"/>
                <a:gd name="T14" fmla="*/ 83 w 108"/>
                <a:gd name="T15" fmla="*/ 24 h 84"/>
                <a:gd name="T16" fmla="*/ 102 w 108"/>
                <a:gd name="T17" fmla="*/ 24 h 84"/>
                <a:gd name="T18" fmla="*/ 108 w 108"/>
                <a:gd name="T19" fmla="*/ 30 h 84"/>
                <a:gd name="T20" fmla="*/ 108 w 108"/>
                <a:gd name="T21" fmla="*/ 78 h 84"/>
                <a:gd name="T22" fmla="*/ 102 w 108"/>
                <a:gd name="T23" fmla="*/ 84 h 84"/>
                <a:gd name="T24" fmla="*/ 12 w 108"/>
                <a:gd name="T25" fmla="*/ 72 h 84"/>
                <a:gd name="T26" fmla="*/ 96 w 108"/>
                <a:gd name="T27" fmla="*/ 72 h 84"/>
                <a:gd name="T28" fmla="*/ 96 w 108"/>
                <a:gd name="T29" fmla="*/ 36 h 84"/>
                <a:gd name="T30" fmla="*/ 78 w 108"/>
                <a:gd name="T31" fmla="*/ 36 h 84"/>
                <a:gd name="T32" fmla="*/ 72 w 108"/>
                <a:gd name="T33" fmla="*/ 30 h 84"/>
                <a:gd name="T34" fmla="*/ 54 w 108"/>
                <a:gd name="T35" fmla="*/ 12 h 84"/>
                <a:gd name="T36" fmla="*/ 36 w 108"/>
                <a:gd name="T37" fmla="*/ 30 h 84"/>
                <a:gd name="T38" fmla="*/ 30 w 108"/>
                <a:gd name="T39" fmla="*/ 36 h 84"/>
                <a:gd name="T40" fmla="*/ 12 w 108"/>
                <a:gd name="T41" fmla="*/ 36 h 84"/>
                <a:gd name="T42" fmla="*/ 12 w 108"/>
                <a:gd name="T43" fmla="*/ 72 h 84"/>
                <a:gd name="T44" fmla="*/ 84 w 108"/>
                <a:gd name="T45" fmla="*/ 30 h 84"/>
                <a:gd name="T46" fmla="*/ 84 w 108"/>
                <a:gd name="T47"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8" h="84">
                  <a:moveTo>
                    <a:pt x="102" y="84"/>
                  </a:moveTo>
                  <a:cubicBezTo>
                    <a:pt x="6" y="84"/>
                    <a:pt x="6" y="84"/>
                    <a:pt x="6" y="84"/>
                  </a:cubicBezTo>
                  <a:cubicBezTo>
                    <a:pt x="3" y="84"/>
                    <a:pt x="0" y="81"/>
                    <a:pt x="0" y="78"/>
                  </a:cubicBezTo>
                  <a:cubicBezTo>
                    <a:pt x="0" y="30"/>
                    <a:pt x="0" y="30"/>
                    <a:pt x="0" y="30"/>
                  </a:cubicBezTo>
                  <a:cubicBezTo>
                    <a:pt x="0" y="26"/>
                    <a:pt x="3" y="24"/>
                    <a:pt x="6" y="24"/>
                  </a:cubicBezTo>
                  <a:cubicBezTo>
                    <a:pt x="24" y="24"/>
                    <a:pt x="24" y="24"/>
                    <a:pt x="24" y="24"/>
                  </a:cubicBezTo>
                  <a:cubicBezTo>
                    <a:pt x="27" y="11"/>
                    <a:pt x="36" y="0"/>
                    <a:pt x="54" y="0"/>
                  </a:cubicBezTo>
                  <a:cubicBezTo>
                    <a:pt x="72" y="0"/>
                    <a:pt x="81" y="11"/>
                    <a:pt x="83" y="24"/>
                  </a:cubicBezTo>
                  <a:cubicBezTo>
                    <a:pt x="102" y="24"/>
                    <a:pt x="102" y="24"/>
                    <a:pt x="102" y="24"/>
                  </a:cubicBezTo>
                  <a:cubicBezTo>
                    <a:pt x="105" y="24"/>
                    <a:pt x="108" y="26"/>
                    <a:pt x="108" y="30"/>
                  </a:cubicBezTo>
                  <a:cubicBezTo>
                    <a:pt x="108" y="78"/>
                    <a:pt x="108" y="78"/>
                    <a:pt x="108" y="78"/>
                  </a:cubicBezTo>
                  <a:cubicBezTo>
                    <a:pt x="108" y="81"/>
                    <a:pt x="105" y="84"/>
                    <a:pt x="102" y="84"/>
                  </a:cubicBezTo>
                  <a:close/>
                  <a:moveTo>
                    <a:pt x="12" y="72"/>
                  </a:moveTo>
                  <a:cubicBezTo>
                    <a:pt x="96" y="72"/>
                    <a:pt x="96" y="72"/>
                    <a:pt x="96" y="72"/>
                  </a:cubicBezTo>
                  <a:cubicBezTo>
                    <a:pt x="96" y="36"/>
                    <a:pt x="96" y="36"/>
                    <a:pt x="96" y="36"/>
                  </a:cubicBezTo>
                  <a:cubicBezTo>
                    <a:pt x="78" y="36"/>
                    <a:pt x="78" y="36"/>
                    <a:pt x="78" y="36"/>
                  </a:cubicBezTo>
                  <a:cubicBezTo>
                    <a:pt x="75" y="36"/>
                    <a:pt x="72" y="33"/>
                    <a:pt x="72" y="30"/>
                  </a:cubicBezTo>
                  <a:cubicBezTo>
                    <a:pt x="72" y="28"/>
                    <a:pt x="71" y="12"/>
                    <a:pt x="54" y="12"/>
                  </a:cubicBezTo>
                  <a:cubicBezTo>
                    <a:pt x="36" y="12"/>
                    <a:pt x="36" y="28"/>
                    <a:pt x="36" y="30"/>
                  </a:cubicBezTo>
                  <a:cubicBezTo>
                    <a:pt x="36" y="33"/>
                    <a:pt x="33" y="36"/>
                    <a:pt x="30" y="36"/>
                  </a:cubicBezTo>
                  <a:cubicBezTo>
                    <a:pt x="12" y="36"/>
                    <a:pt x="12" y="36"/>
                    <a:pt x="12" y="36"/>
                  </a:cubicBezTo>
                  <a:lnTo>
                    <a:pt x="12" y="72"/>
                  </a:lnTo>
                  <a:close/>
                  <a:moveTo>
                    <a:pt x="84" y="30"/>
                  </a:moveTo>
                  <a:cubicBezTo>
                    <a:pt x="84" y="30"/>
                    <a:pt x="84" y="30"/>
                    <a:pt x="84"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5" name="Freeform 178">
              <a:extLst>
                <a:ext uri="{FF2B5EF4-FFF2-40B4-BE49-F238E27FC236}">
                  <a16:creationId xmlns:a16="http://schemas.microsoft.com/office/drawing/2014/main" id="{5E2C5903-5F0A-4BEA-AA92-B82C64665C4E}"/>
                </a:ext>
              </a:extLst>
            </p:cNvPr>
            <p:cNvSpPr>
              <a:spLocks/>
            </p:cNvSpPr>
            <p:nvPr/>
          </p:nvSpPr>
          <p:spPr bwMode="auto">
            <a:xfrm>
              <a:off x="6752" y="1813"/>
              <a:ext cx="54" cy="98"/>
            </a:xfrm>
            <a:custGeom>
              <a:avLst/>
              <a:gdLst>
                <a:gd name="T0" fmla="*/ 30 w 36"/>
                <a:gd name="T1" fmla="*/ 66 h 66"/>
                <a:gd name="T2" fmla="*/ 24 w 36"/>
                <a:gd name="T3" fmla="*/ 60 h 66"/>
                <a:gd name="T4" fmla="*/ 24 w 36"/>
                <a:gd name="T5" fmla="*/ 12 h 66"/>
                <a:gd name="T6" fmla="*/ 6 w 36"/>
                <a:gd name="T7" fmla="*/ 12 h 66"/>
                <a:gd name="T8" fmla="*/ 0 w 36"/>
                <a:gd name="T9" fmla="*/ 6 h 66"/>
                <a:gd name="T10" fmla="*/ 6 w 36"/>
                <a:gd name="T11" fmla="*/ 0 h 66"/>
                <a:gd name="T12" fmla="*/ 30 w 36"/>
                <a:gd name="T13" fmla="*/ 0 h 66"/>
                <a:gd name="T14" fmla="*/ 36 w 36"/>
                <a:gd name="T15" fmla="*/ 6 h 66"/>
                <a:gd name="T16" fmla="*/ 36 w 36"/>
                <a:gd name="T17" fmla="*/ 60 h 66"/>
                <a:gd name="T18" fmla="*/ 30 w 36"/>
                <a:gd name="T19"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66">
                  <a:moveTo>
                    <a:pt x="30" y="66"/>
                  </a:moveTo>
                  <a:cubicBezTo>
                    <a:pt x="27" y="66"/>
                    <a:pt x="24" y="63"/>
                    <a:pt x="24" y="60"/>
                  </a:cubicBezTo>
                  <a:cubicBezTo>
                    <a:pt x="24" y="12"/>
                    <a:pt x="24" y="12"/>
                    <a:pt x="24" y="12"/>
                  </a:cubicBezTo>
                  <a:cubicBezTo>
                    <a:pt x="6" y="12"/>
                    <a:pt x="6" y="12"/>
                    <a:pt x="6" y="12"/>
                  </a:cubicBezTo>
                  <a:cubicBezTo>
                    <a:pt x="3" y="12"/>
                    <a:pt x="0" y="9"/>
                    <a:pt x="0" y="6"/>
                  </a:cubicBezTo>
                  <a:cubicBezTo>
                    <a:pt x="0" y="2"/>
                    <a:pt x="3" y="0"/>
                    <a:pt x="6" y="0"/>
                  </a:cubicBezTo>
                  <a:cubicBezTo>
                    <a:pt x="30" y="0"/>
                    <a:pt x="30" y="0"/>
                    <a:pt x="30" y="0"/>
                  </a:cubicBezTo>
                  <a:cubicBezTo>
                    <a:pt x="33" y="0"/>
                    <a:pt x="36" y="2"/>
                    <a:pt x="36" y="6"/>
                  </a:cubicBezTo>
                  <a:cubicBezTo>
                    <a:pt x="36" y="60"/>
                    <a:pt x="36" y="60"/>
                    <a:pt x="36" y="60"/>
                  </a:cubicBezTo>
                  <a:cubicBezTo>
                    <a:pt x="36" y="63"/>
                    <a:pt x="33" y="66"/>
                    <a:pt x="30"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6" name="Freeform 179">
              <a:extLst>
                <a:ext uri="{FF2B5EF4-FFF2-40B4-BE49-F238E27FC236}">
                  <a16:creationId xmlns:a16="http://schemas.microsoft.com/office/drawing/2014/main" id="{A09C1276-6424-4B3D-B0BE-553BC7F7F681}"/>
                </a:ext>
              </a:extLst>
            </p:cNvPr>
            <p:cNvSpPr>
              <a:spLocks/>
            </p:cNvSpPr>
            <p:nvPr/>
          </p:nvSpPr>
          <p:spPr bwMode="auto">
            <a:xfrm>
              <a:off x="6628" y="1884"/>
              <a:ext cx="107" cy="18"/>
            </a:xfrm>
            <a:custGeom>
              <a:avLst/>
              <a:gdLst>
                <a:gd name="T0" fmla="*/ 66 w 72"/>
                <a:gd name="T1" fmla="*/ 12 h 12"/>
                <a:gd name="T2" fmla="*/ 6 w 72"/>
                <a:gd name="T3" fmla="*/ 12 h 12"/>
                <a:gd name="T4" fmla="*/ 0 w 72"/>
                <a:gd name="T5" fmla="*/ 6 h 12"/>
                <a:gd name="T6" fmla="*/ 6 w 72"/>
                <a:gd name="T7" fmla="*/ 0 h 12"/>
                <a:gd name="T8" fmla="*/ 66 w 72"/>
                <a:gd name="T9" fmla="*/ 0 h 12"/>
                <a:gd name="T10" fmla="*/ 72 w 72"/>
                <a:gd name="T11" fmla="*/ 6 h 12"/>
                <a:gd name="T12" fmla="*/ 66 w 7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2" h="12">
                  <a:moveTo>
                    <a:pt x="66" y="12"/>
                  </a:moveTo>
                  <a:cubicBezTo>
                    <a:pt x="6" y="12"/>
                    <a:pt x="6" y="12"/>
                    <a:pt x="6" y="12"/>
                  </a:cubicBezTo>
                  <a:cubicBezTo>
                    <a:pt x="3" y="12"/>
                    <a:pt x="0" y="9"/>
                    <a:pt x="0" y="6"/>
                  </a:cubicBezTo>
                  <a:cubicBezTo>
                    <a:pt x="0" y="2"/>
                    <a:pt x="3" y="0"/>
                    <a:pt x="6" y="0"/>
                  </a:cubicBezTo>
                  <a:cubicBezTo>
                    <a:pt x="66" y="0"/>
                    <a:pt x="66" y="0"/>
                    <a:pt x="66" y="0"/>
                  </a:cubicBezTo>
                  <a:cubicBezTo>
                    <a:pt x="69" y="0"/>
                    <a:pt x="72" y="2"/>
                    <a:pt x="72" y="6"/>
                  </a:cubicBezTo>
                  <a:cubicBezTo>
                    <a:pt x="72" y="9"/>
                    <a:pt x="69" y="12"/>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7" name="Freeform 180">
              <a:extLst>
                <a:ext uri="{FF2B5EF4-FFF2-40B4-BE49-F238E27FC236}">
                  <a16:creationId xmlns:a16="http://schemas.microsoft.com/office/drawing/2014/main" id="{3382A534-6867-4CEA-88D3-1AD2F3E57ABD}"/>
                </a:ext>
              </a:extLst>
            </p:cNvPr>
            <p:cNvSpPr>
              <a:spLocks/>
            </p:cNvSpPr>
            <p:nvPr/>
          </p:nvSpPr>
          <p:spPr bwMode="auto">
            <a:xfrm>
              <a:off x="6628" y="1920"/>
              <a:ext cx="107" cy="18"/>
            </a:xfrm>
            <a:custGeom>
              <a:avLst/>
              <a:gdLst>
                <a:gd name="T0" fmla="*/ 66 w 72"/>
                <a:gd name="T1" fmla="*/ 12 h 12"/>
                <a:gd name="T2" fmla="*/ 6 w 72"/>
                <a:gd name="T3" fmla="*/ 12 h 12"/>
                <a:gd name="T4" fmla="*/ 0 w 72"/>
                <a:gd name="T5" fmla="*/ 6 h 12"/>
                <a:gd name="T6" fmla="*/ 6 w 72"/>
                <a:gd name="T7" fmla="*/ 0 h 12"/>
                <a:gd name="T8" fmla="*/ 66 w 72"/>
                <a:gd name="T9" fmla="*/ 0 h 12"/>
                <a:gd name="T10" fmla="*/ 72 w 72"/>
                <a:gd name="T11" fmla="*/ 6 h 12"/>
                <a:gd name="T12" fmla="*/ 66 w 7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2" h="12">
                  <a:moveTo>
                    <a:pt x="66" y="12"/>
                  </a:moveTo>
                  <a:cubicBezTo>
                    <a:pt x="6" y="12"/>
                    <a:pt x="6" y="12"/>
                    <a:pt x="6" y="12"/>
                  </a:cubicBezTo>
                  <a:cubicBezTo>
                    <a:pt x="3" y="12"/>
                    <a:pt x="0" y="9"/>
                    <a:pt x="0" y="6"/>
                  </a:cubicBezTo>
                  <a:cubicBezTo>
                    <a:pt x="0" y="2"/>
                    <a:pt x="3" y="0"/>
                    <a:pt x="6" y="0"/>
                  </a:cubicBezTo>
                  <a:cubicBezTo>
                    <a:pt x="66" y="0"/>
                    <a:pt x="66" y="0"/>
                    <a:pt x="66" y="0"/>
                  </a:cubicBezTo>
                  <a:cubicBezTo>
                    <a:pt x="69" y="0"/>
                    <a:pt x="72" y="2"/>
                    <a:pt x="72" y="6"/>
                  </a:cubicBezTo>
                  <a:cubicBezTo>
                    <a:pt x="72" y="9"/>
                    <a:pt x="69" y="12"/>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8" name="Freeform 181">
              <a:extLst>
                <a:ext uri="{FF2B5EF4-FFF2-40B4-BE49-F238E27FC236}">
                  <a16:creationId xmlns:a16="http://schemas.microsoft.com/office/drawing/2014/main" id="{0EF4ADE3-9BD2-43C9-BE0D-9E8FC233D234}"/>
                </a:ext>
              </a:extLst>
            </p:cNvPr>
            <p:cNvSpPr>
              <a:spLocks/>
            </p:cNvSpPr>
            <p:nvPr/>
          </p:nvSpPr>
          <p:spPr bwMode="auto">
            <a:xfrm>
              <a:off x="6628" y="1955"/>
              <a:ext cx="107" cy="18"/>
            </a:xfrm>
            <a:custGeom>
              <a:avLst/>
              <a:gdLst>
                <a:gd name="T0" fmla="*/ 66 w 72"/>
                <a:gd name="T1" fmla="*/ 12 h 12"/>
                <a:gd name="T2" fmla="*/ 6 w 72"/>
                <a:gd name="T3" fmla="*/ 12 h 12"/>
                <a:gd name="T4" fmla="*/ 0 w 72"/>
                <a:gd name="T5" fmla="*/ 6 h 12"/>
                <a:gd name="T6" fmla="*/ 6 w 72"/>
                <a:gd name="T7" fmla="*/ 0 h 12"/>
                <a:gd name="T8" fmla="*/ 66 w 72"/>
                <a:gd name="T9" fmla="*/ 0 h 12"/>
                <a:gd name="T10" fmla="*/ 72 w 72"/>
                <a:gd name="T11" fmla="*/ 6 h 12"/>
                <a:gd name="T12" fmla="*/ 66 w 7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72" h="12">
                  <a:moveTo>
                    <a:pt x="66" y="12"/>
                  </a:moveTo>
                  <a:cubicBezTo>
                    <a:pt x="6" y="12"/>
                    <a:pt x="6" y="12"/>
                    <a:pt x="6" y="12"/>
                  </a:cubicBezTo>
                  <a:cubicBezTo>
                    <a:pt x="3" y="12"/>
                    <a:pt x="0" y="9"/>
                    <a:pt x="0" y="6"/>
                  </a:cubicBezTo>
                  <a:cubicBezTo>
                    <a:pt x="0" y="2"/>
                    <a:pt x="3" y="0"/>
                    <a:pt x="6" y="0"/>
                  </a:cubicBezTo>
                  <a:cubicBezTo>
                    <a:pt x="66" y="0"/>
                    <a:pt x="66" y="0"/>
                    <a:pt x="66" y="0"/>
                  </a:cubicBezTo>
                  <a:cubicBezTo>
                    <a:pt x="69" y="0"/>
                    <a:pt x="72" y="2"/>
                    <a:pt x="72" y="6"/>
                  </a:cubicBezTo>
                  <a:cubicBezTo>
                    <a:pt x="72" y="9"/>
                    <a:pt x="69" y="12"/>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9" name="Freeform 182">
              <a:extLst>
                <a:ext uri="{FF2B5EF4-FFF2-40B4-BE49-F238E27FC236}">
                  <a16:creationId xmlns:a16="http://schemas.microsoft.com/office/drawing/2014/main" id="{8628E2AB-4B83-455D-A612-CA99A3221BCB}"/>
                </a:ext>
              </a:extLst>
            </p:cNvPr>
            <p:cNvSpPr>
              <a:spLocks/>
            </p:cNvSpPr>
            <p:nvPr/>
          </p:nvSpPr>
          <p:spPr bwMode="auto">
            <a:xfrm>
              <a:off x="6628" y="1991"/>
              <a:ext cx="71" cy="18"/>
            </a:xfrm>
            <a:custGeom>
              <a:avLst/>
              <a:gdLst>
                <a:gd name="T0" fmla="*/ 42 w 48"/>
                <a:gd name="T1" fmla="*/ 12 h 12"/>
                <a:gd name="T2" fmla="*/ 6 w 48"/>
                <a:gd name="T3" fmla="*/ 12 h 12"/>
                <a:gd name="T4" fmla="*/ 0 w 48"/>
                <a:gd name="T5" fmla="*/ 6 h 12"/>
                <a:gd name="T6" fmla="*/ 6 w 48"/>
                <a:gd name="T7" fmla="*/ 0 h 12"/>
                <a:gd name="T8" fmla="*/ 42 w 48"/>
                <a:gd name="T9" fmla="*/ 0 h 12"/>
                <a:gd name="T10" fmla="*/ 48 w 48"/>
                <a:gd name="T11" fmla="*/ 6 h 12"/>
                <a:gd name="T12" fmla="*/ 42 w 48"/>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48" h="12">
                  <a:moveTo>
                    <a:pt x="42" y="12"/>
                  </a:moveTo>
                  <a:cubicBezTo>
                    <a:pt x="6" y="12"/>
                    <a:pt x="6" y="12"/>
                    <a:pt x="6" y="12"/>
                  </a:cubicBezTo>
                  <a:cubicBezTo>
                    <a:pt x="3" y="12"/>
                    <a:pt x="0" y="9"/>
                    <a:pt x="0" y="6"/>
                  </a:cubicBezTo>
                  <a:cubicBezTo>
                    <a:pt x="0" y="2"/>
                    <a:pt x="3" y="0"/>
                    <a:pt x="6" y="0"/>
                  </a:cubicBezTo>
                  <a:cubicBezTo>
                    <a:pt x="42" y="0"/>
                    <a:pt x="42" y="0"/>
                    <a:pt x="42" y="0"/>
                  </a:cubicBezTo>
                  <a:cubicBezTo>
                    <a:pt x="45" y="0"/>
                    <a:pt x="48" y="2"/>
                    <a:pt x="48" y="6"/>
                  </a:cubicBezTo>
                  <a:cubicBezTo>
                    <a:pt x="48" y="9"/>
                    <a:pt x="45"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43" name="Group 58">
            <a:extLst>
              <a:ext uri="{FF2B5EF4-FFF2-40B4-BE49-F238E27FC236}">
                <a16:creationId xmlns:a16="http://schemas.microsoft.com/office/drawing/2014/main" id="{5A2FBB0B-1F42-4EB2-B66A-79C31B4E796D}"/>
              </a:ext>
            </a:extLst>
          </p:cNvPr>
          <p:cNvGrpSpPr>
            <a:grpSpLocks noChangeAspect="1"/>
          </p:cNvGrpSpPr>
          <p:nvPr/>
        </p:nvGrpSpPr>
        <p:grpSpPr bwMode="auto">
          <a:xfrm>
            <a:off x="4330757" y="2665155"/>
            <a:ext cx="526526" cy="461015"/>
            <a:chOff x="6538" y="3024"/>
            <a:chExt cx="426" cy="373"/>
          </a:xfrm>
          <a:solidFill>
            <a:schemeClr val="tx1"/>
          </a:solidFill>
        </p:grpSpPr>
        <p:sp>
          <p:nvSpPr>
            <p:cNvPr id="47" name="Freeform 62">
              <a:extLst>
                <a:ext uri="{FF2B5EF4-FFF2-40B4-BE49-F238E27FC236}">
                  <a16:creationId xmlns:a16="http://schemas.microsoft.com/office/drawing/2014/main" id="{A58FD46A-E436-473B-AD3E-B679D92391D7}"/>
                </a:ext>
              </a:extLst>
            </p:cNvPr>
            <p:cNvSpPr>
              <a:spLocks noEditPoints="1"/>
            </p:cNvSpPr>
            <p:nvPr/>
          </p:nvSpPr>
          <p:spPr bwMode="auto">
            <a:xfrm>
              <a:off x="6538" y="3024"/>
              <a:ext cx="426" cy="338"/>
            </a:xfrm>
            <a:custGeom>
              <a:avLst/>
              <a:gdLst>
                <a:gd name="T0" fmla="*/ 264 w 288"/>
                <a:gd name="T1" fmla="*/ 228 h 228"/>
                <a:gd name="T2" fmla="*/ 24 w 288"/>
                <a:gd name="T3" fmla="*/ 228 h 228"/>
                <a:gd name="T4" fmla="*/ 0 w 288"/>
                <a:gd name="T5" fmla="*/ 203 h 228"/>
                <a:gd name="T6" fmla="*/ 0 w 288"/>
                <a:gd name="T7" fmla="*/ 26 h 228"/>
                <a:gd name="T8" fmla="*/ 24 w 288"/>
                <a:gd name="T9" fmla="*/ 0 h 228"/>
                <a:gd name="T10" fmla="*/ 264 w 288"/>
                <a:gd name="T11" fmla="*/ 0 h 228"/>
                <a:gd name="T12" fmla="*/ 288 w 288"/>
                <a:gd name="T13" fmla="*/ 26 h 228"/>
                <a:gd name="T14" fmla="*/ 288 w 288"/>
                <a:gd name="T15" fmla="*/ 203 h 228"/>
                <a:gd name="T16" fmla="*/ 264 w 288"/>
                <a:gd name="T17" fmla="*/ 228 h 228"/>
                <a:gd name="T18" fmla="*/ 24 w 288"/>
                <a:gd name="T19" fmla="*/ 12 h 228"/>
                <a:gd name="T20" fmla="*/ 12 w 288"/>
                <a:gd name="T21" fmla="*/ 26 h 228"/>
                <a:gd name="T22" fmla="*/ 12 w 288"/>
                <a:gd name="T23" fmla="*/ 203 h 228"/>
                <a:gd name="T24" fmla="*/ 24 w 288"/>
                <a:gd name="T25" fmla="*/ 216 h 228"/>
                <a:gd name="T26" fmla="*/ 264 w 288"/>
                <a:gd name="T27" fmla="*/ 216 h 228"/>
                <a:gd name="T28" fmla="*/ 276 w 288"/>
                <a:gd name="T29" fmla="*/ 203 h 228"/>
                <a:gd name="T30" fmla="*/ 276 w 288"/>
                <a:gd name="T31" fmla="*/ 26 h 228"/>
                <a:gd name="T32" fmla="*/ 264 w 288"/>
                <a:gd name="T33" fmla="*/ 12 h 228"/>
                <a:gd name="T34" fmla="*/ 24 w 288"/>
                <a:gd name="T35" fmla="*/ 1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8" h="228">
                  <a:moveTo>
                    <a:pt x="264" y="228"/>
                  </a:moveTo>
                  <a:cubicBezTo>
                    <a:pt x="24" y="228"/>
                    <a:pt x="24" y="228"/>
                    <a:pt x="24" y="228"/>
                  </a:cubicBezTo>
                  <a:cubicBezTo>
                    <a:pt x="11" y="228"/>
                    <a:pt x="0" y="217"/>
                    <a:pt x="0" y="203"/>
                  </a:cubicBezTo>
                  <a:cubicBezTo>
                    <a:pt x="0" y="26"/>
                    <a:pt x="0" y="26"/>
                    <a:pt x="0" y="26"/>
                  </a:cubicBezTo>
                  <a:cubicBezTo>
                    <a:pt x="0" y="12"/>
                    <a:pt x="11" y="0"/>
                    <a:pt x="24" y="0"/>
                  </a:cubicBezTo>
                  <a:cubicBezTo>
                    <a:pt x="264" y="0"/>
                    <a:pt x="264" y="0"/>
                    <a:pt x="264" y="0"/>
                  </a:cubicBezTo>
                  <a:cubicBezTo>
                    <a:pt x="277" y="0"/>
                    <a:pt x="288" y="12"/>
                    <a:pt x="288" y="26"/>
                  </a:cubicBezTo>
                  <a:cubicBezTo>
                    <a:pt x="288" y="203"/>
                    <a:pt x="288" y="203"/>
                    <a:pt x="288" y="203"/>
                  </a:cubicBezTo>
                  <a:cubicBezTo>
                    <a:pt x="288" y="217"/>
                    <a:pt x="277" y="228"/>
                    <a:pt x="264" y="228"/>
                  </a:cubicBezTo>
                  <a:close/>
                  <a:moveTo>
                    <a:pt x="24" y="12"/>
                  </a:moveTo>
                  <a:cubicBezTo>
                    <a:pt x="18" y="12"/>
                    <a:pt x="12" y="18"/>
                    <a:pt x="12" y="26"/>
                  </a:cubicBezTo>
                  <a:cubicBezTo>
                    <a:pt x="12" y="203"/>
                    <a:pt x="12" y="203"/>
                    <a:pt x="12" y="203"/>
                  </a:cubicBezTo>
                  <a:cubicBezTo>
                    <a:pt x="12" y="211"/>
                    <a:pt x="18" y="216"/>
                    <a:pt x="24" y="216"/>
                  </a:cubicBezTo>
                  <a:cubicBezTo>
                    <a:pt x="264" y="216"/>
                    <a:pt x="264" y="216"/>
                    <a:pt x="264" y="216"/>
                  </a:cubicBezTo>
                  <a:cubicBezTo>
                    <a:pt x="271" y="216"/>
                    <a:pt x="276" y="211"/>
                    <a:pt x="276" y="203"/>
                  </a:cubicBezTo>
                  <a:cubicBezTo>
                    <a:pt x="276" y="26"/>
                    <a:pt x="276" y="26"/>
                    <a:pt x="276" y="26"/>
                  </a:cubicBezTo>
                  <a:cubicBezTo>
                    <a:pt x="276" y="18"/>
                    <a:pt x="271" y="12"/>
                    <a:pt x="264" y="12"/>
                  </a:cubicBezTo>
                  <a:lnTo>
                    <a:pt x="2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8" name="Freeform 63">
              <a:extLst>
                <a:ext uri="{FF2B5EF4-FFF2-40B4-BE49-F238E27FC236}">
                  <a16:creationId xmlns:a16="http://schemas.microsoft.com/office/drawing/2014/main" id="{0845A505-5DA9-4208-97CA-E1A73327F371}"/>
                </a:ext>
              </a:extLst>
            </p:cNvPr>
            <p:cNvSpPr>
              <a:spLocks/>
            </p:cNvSpPr>
            <p:nvPr/>
          </p:nvSpPr>
          <p:spPr bwMode="auto">
            <a:xfrm>
              <a:off x="6618" y="3380"/>
              <a:ext cx="266" cy="17"/>
            </a:xfrm>
            <a:custGeom>
              <a:avLst/>
              <a:gdLst>
                <a:gd name="T0" fmla="*/ 174 w 180"/>
                <a:gd name="T1" fmla="*/ 12 h 12"/>
                <a:gd name="T2" fmla="*/ 6 w 180"/>
                <a:gd name="T3" fmla="*/ 12 h 12"/>
                <a:gd name="T4" fmla="*/ 0 w 180"/>
                <a:gd name="T5" fmla="*/ 6 h 12"/>
                <a:gd name="T6" fmla="*/ 6 w 180"/>
                <a:gd name="T7" fmla="*/ 0 h 12"/>
                <a:gd name="T8" fmla="*/ 174 w 180"/>
                <a:gd name="T9" fmla="*/ 0 h 12"/>
                <a:gd name="T10" fmla="*/ 180 w 180"/>
                <a:gd name="T11" fmla="*/ 6 h 12"/>
                <a:gd name="T12" fmla="*/ 174 w 18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80" h="12">
                  <a:moveTo>
                    <a:pt x="174" y="12"/>
                  </a:moveTo>
                  <a:cubicBezTo>
                    <a:pt x="6" y="12"/>
                    <a:pt x="6" y="12"/>
                    <a:pt x="6" y="12"/>
                  </a:cubicBezTo>
                  <a:cubicBezTo>
                    <a:pt x="3" y="12"/>
                    <a:pt x="0" y="10"/>
                    <a:pt x="0" y="6"/>
                  </a:cubicBezTo>
                  <a:cubicBezTo>
                    <a:pt x="0" y="3"/>
                    <a:pt x="3" y="0"/>
                    <a:pt x="6" y="0"/>
                  </a:cubicBezTo>
                  <a:cubicBezTo>
                    <a:pt x="174" y="0"/>
                    <a:pt x="174" y="0"/>
                    <a:pt x="174" y="0"/>
                  </a:cubicBezTo>
                  <a:cubicBezTo>
                    <a:pt x="178" y="0"/>
                    <a:pt x="180" y="3"/>
                    <a:pt x="180" y="6"/>
                  </a:cubicBezTo>
                  <a:cubicBezTo>
                    <a:pt x="180" y="10"/>
                    <a:pt x="178" y="12"/>
                    <a:pt x="17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9" name="Freeform 64">
              <a:extLst>
                <a:ext uri="{FF2B5EF4-FFF2-40B4-BE49-F238E27FC236}">
                  <a16:creationId xmlns:a16="http://schemas.microsoft.com/office/drawing/2014/main" id="{CD504947-BB0E-4F5E-8331-81390A9C10AB}"/>
                </a:ext>
              </a:extLst>
            </p:cNvPr>
            <p:cNvSpPr>
              <a:spLocks/>
            </p:cNvSpPr>
            <p:nvPr/>
          </p:nvSpPr>
          <p:spPr bwMode="auto">
            <a:xfrm>
              <a:off x="6733" y="3344"/>
              <a:ext cx="18" cy="53"/>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3" y="36"/>
                    <a:pt x="0" y="34"/>
                    <a:pt x="0" y="30"/>
                  </a:cubicBezTo>
                  <a:cubicBezTo>
                    <a:pt x="0" y="6"/>
                    <a:pt x="0" y="6"/>
                    <a:pt x="0" y="6"/>
                  </a:cubicBezTo>
                  <a:cubicBezTo>
                    <a:pt x="0" y="3"/>
                    <a:pt x="3" y="0"/>
                    <a:pt x="6" y="0"/>
                  </a:cubicBezTo>
                  <a:cubicBezTo>
                    <a:pt x="10" y="0"/>
                    <a:pt x="12" y="3"/>
                    <a:pt x="12" y="6"/>
                  </a:cubicBezTo>
                  <a:cubicBezTo>
                    <a:pt x="12" y="30"/>
                    <a:pt x="12" y="30"/>
                    <a:pt x="12" y="30"/>
                  </a:cubicBezTo>
                  <a:cubicBezTo>
                    <a:pt x="12" y="34"/>
                    <a:pt x="10"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0" name="Oval 65">
              <a:extLst>
                <a:ext uri="{FF2B5EF4-FFF2-40B4-BE49-F238E27FC236}">
                  <a16:creationId xmlns:a16="http://schemas.microsoft.com/office/drawing/2014/main" id="{0025A3EB-2A50-4924-8618-DD72C36A1E73}"/>
                </a:ext>
              </a:extLst>
            </p:cNvPr>
            <p:cNvSpPr>
              <a:spLocks noChangeArrowheads="1"/>
            </p:cNvSpPr>
            <p:nvPr/>
          </p:nvSpPr>
          <p:spPr bwMode="auto">
            <a:xfrm>
              <a:off x="6733" y="3300"/>
              <a:ext cx="36" cy="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1" name="Rectangle 66">
              <a:extLst>
                <a:ext uri="{FF2B5EF4-FFF2-40B4-BE49-F238E27FC236}">
                  <a16:creationId xmlns:a16="http://schemas.microsoft.com/office/drawing/2014/main" id="{F4363972-232D-466C-9AA1-0B74131C1689}"/>
                </a:ext>
              </a:extLst>
            </p:cNvPr>
            <p:cNvSpPr>
              <a:spLocks noChangeArrowheads="1"/>
            </p:cNvSpPr>
            <p:nvPr/>
          </p:nvSpPr>
          <p:spPr bwMode="auto">
            <a:xfrm>
              <a:off x="6547" y="3273"/>
              <a:ext cx="40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2" name="Oval 9">
            <a:extLst>
              <a:ext uri="{FF2B5EF4-FFF2-40B4-BE49-F238E27FC236}">
                <a16:creationId xmlns:a16="http://schemas.microsoft.com/office/drawing/2014/main" id="{B6B56C64-E286-42BA-A4AB-67DCAD8B8587}"/>
              </a:ext>
            </a:extLst>
          </p:cNvPr>
          <p:cNvSpPr>
            <a:spLocks noChangeArrowheads="1"/>
          </p:cNvSpPr>
          <p:nvPr/>
        </p:nvSpPr>
        <p:spPr bwMode="auto">
          <a:xfrm>
            <a:off x="531491" y="3017137"/>
            <a:ext cx="1053670" cy="1052368"/>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53" name="Oval 9">
            <a:extLst>
              <a:ext uri="{FF2B5EF4-FFF2-40B4-BE49-F238E27FC236}">
                <a16:creationId xmlns:a16="http://schemas.microsoft.com/office/drawing/2014/main" id="{D470104B-D2F4-4474-9605-E054C6C3C028}"/>
              </a:ext>
            </a:extLst>
          </p:cNvPr>
          <p:cNvSpPr>
            <a:spLocks noChangeArrowheads="1"/>
          </p:cNvSpPr>
          <p:nvPr/>
        </p:nvSpPr>
        <p:spPr bwMode="auto">
          <a:xfrm>
            <a:off x="4067185" y="2350906"/>
            <a:ext cx="1053670" cy="1052368"/>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54" name="Oval 9">
            <a:extLst>
              <a:ext uri="{FF2B5EF4-FFF2-40B4-BE49-F238E27FC236}">
                <a16:creationId xmlns:a16="http://schemas.microsoft.com/office/drawing/2014/main" id="{F7883837-A1B4-4C0D-9D2C-7668A61AB335}"/>
              </a:ext>
            </a:extLst>
          </p:cNvPr>
          <p:cNvSpPr>
            <a:spLocks noChangeArrowheads="1"/>
          </p:cNvSpPr>
          <p:nvPr/>
        </p:nvSpPr>
        <p:spPr bwMode="auto">
          <a:xfrm>
            <a:off x="7377002" y="1396263"/>
            <a:ext cx="1053670" cy="1052368"/>
          </a:xfrm>
          <a:prstGeom prst="ellipse">
            <a:avLst/>
          </a:prstGeom>
          <a:noFill/>
          <a:ln w="57150" cap="rnd">
            <a:solidFill>
              <a:schemeClr val="bg2"/>
            </a:solidFill>
            <a:prstDash val="solid"/>
            <a:miter lim="800000"/>
            <a:headEnd type="none" w="sm" len="sm"/>
            <a:tailEnd type="none"/>
          </a:ln>
        </p:spPr>
        <p:txBody>
          <a:bodyPr vert="horz" wrap="square" lIns="91440" tIns="45720" rIns="91440" bIns="45720" numCol="1" anchor="t" anchorCtr="0" compatLnSpc="1">
            <a:prstTxWarp prst="textNoShape">
              <a:avLst/>
            </a:prstTxWarp>
          </a:bodyPr>
          <a:lstStyle/>
          <a:p>
            <a:pPr>
              <a:lnSpc>
                <a:spcPct val="80000"/>
              </a:lnSpc>
            </a:pPr>
            <a:r>
              <a:rPr lang="en-AU">
                <a:latin typeface="+mn-lt"/>
                <a:cs typeface="Gotham Medium" pitchFamily="2" charset="0"/>
              </a:rPr>
              <a:t>  </a:t>
            </a:r>
          </a:p>
        </p:txBody>
      </p:sp>
      <p:sp>
        <p:nvSpPr>
          <p:cNvPr id="41" name="Slide Number Placeholder 1">
            <a:extLst>
              <a:ext uri="{FF2B5EF4-FFF2-40B4-BE49-F238E27FC236}">
                <a16:creationId xmlns:a16="http://schemas.microsoft.com/office/drawing/2014/main" id="{262C97A8-61BC-4582-BECF-F00711575FF3}"/>
              </a:ext>
            </a:extLst>
          </p:cNvPr>
          <p:cNvSpPr>
            <a:spLocks noGrp="1"/>
          </p:cNvSpPr>
          <p:nvPr>
            <p:ph type="sldNum" sz="quarter" idx="12"/>
          </p:nvPr>
        </p:nvSpPr>
        <p:spPr>
          <a:xfrm>
            <a:off x="7010400" y="6553200"/>
            <a:ext cx="2133600" cy="304800"/>
          </a:xfrm>
        </p:spPr>
        <p:txBody>
          <a:bodyPr/>
          <a:lstStyle/>
          <a:p>
            <a:pPr>
              <a:defRPr/>
            </a:pPr>
            <a:fld id="{3CB68590-EDB1-A04A-B20D-709416CFE8EF}" type="slidenum">
              <a:rPr lang="en-US" smtClean="0">
                <a:solidFill>
                  <a:prstClr val="white"/>
                </a:solidFill>
                <a:latin typeface="Calibri"/>
              </a:rPr>
              <a:pPr>
                <a:defRPr/>
              </a:pPr>
              <a:t>9</a:t>
            </a:fld>
            <a:endParaRPr lang="en-US">
              <a:solidFill>
                <a:prstClr val="white"/>
              </a:solidFill>
              <a:latin typeface="Calibri"/>
            </a:endParaRPr>
          </a:p>
        </p:txBody>
      </p:sp>
    </p:spTree>
    <p:extLst>
      <p:ext uri="{BB962C8B-B14F-4D97-AF65-F5344CB8AC3E}">
        <p14:creationId xmlns:p14="http://schemas.microsoft.com/office/powerpoint/2010/main" val="28158063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BOX" val="update"/>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VA Colors">
      <a:dk1>
        <a:sysClr val="windowText" lastClr="000000"/>
      </a:dk1>
      <a:lt1>
        <a:sysClr val="window" lastClr="FFFFFF"/>
      </a:lt1>
      <a:dk2>
        <a:srgbClr val="003F72"/>
      </a:dk2>
      <a:lt2>
        <a:srgbClr val="0083BE"/>
      </a:lt2>
      <a:accent1>
        <a:srgbClr val="C4262E"/>
      </a:accent1>
      <a:accent2>
        <a:srgbClr val="772432"/>
      </a:accent2>
      <a:accent3>
        <a:srgbClr val="598527"/>
      </a:accent3>
      <a:accent4>
        <a:srgbClr val="F3CF45"/>
      </a:accent4>
      <a:accent5>
        <a:srgbClr val="F7955B"/>
      </a:accent5>
      <a:accent6>
        <a:srgbClr val="83909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1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147669C8305249A58705FA9F33ED81" ma:contentTypeVersion="10" ma:contentTypeDescription="Create a new document." ma:contentTypeScope="" ma:versionID="920ea5cd98470e34f1da74743165615f">
  <xsd:schema xmlns:xsd="http://www.w3.org/2001/XMLSchema" xmlns:xs="http://www.w3.org/2001/XMLSchema" xmlns:p="http://schemas.microsoft.com/office/2006/metadata/properties" xmlns:ns2="9b279a92-c964-4436-8ec0-b86133b386ae" xmlns:ns3="7c1f2d26-fc31-4c51-916a-6501ce190ea3" xmlns:ns4="http://schemas.microsoft.com/sharepoint/v3/fields" targetNamespace="http://schemas.microsoft.com/office/2006/metadata/properties" ma:root="true" ma:fieldsID="ca69a79253bcd7f9c3c7c653696d5d57" ns2:_="" ns3:_="" ns4:_="">
    <xsd:import namespace="9b279a92-c964-4436-8ec0-b86133b386ae"/>
    <xsd:import namespace="7c1f2d26-fc31-4c51-916a-6501ce190ea3"/>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4:_Vers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279a92-c964-4436-8ec0-b86133b386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1f2d26-fc31-4c51-916a-6501ce190ea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5"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documentManagement>
</p:properties>
</file>

<file path=customXml/itemProps1.xml><?xml version="1.0" encoding="utf-8"?>
<ds:datastoreItem xmlns:ds="http://schemas.openxmlformats.org/officeDocument/2006/customXml" ds:itemID="{C9CBCBC6-065D-4E5A-B04F-603AF636BAEE}">
  <ds:schemaRefs>
    <ds:schemaRef ds:uri="http://schemas.microsoft.com/sharepoint/v3/contenttype/forms"/>
  </ds:schemaRefs>
</ds:datastoreItem>
</file>

<file path=customXml/itemProps2.xml><?xml version="1.0" encoding="utf-8"?>
<ds:datastoreItem xmlns:ds="http://schemas.openxmlformats.org/officeDocument/2006/customXml" ds:itemID="{1172EFF0-3BE9-4D1E-9599-8967B71EBF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279a92-c964-4436-8ec0-b86133b386ae"/>
    <ds:schemaRef ds:uri="7c1f2d26-fc31-4c51-916a-6501ce190ea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000928-80B9-43EA-8AA0-0C6A2A5C3AAC}">
  <ds:schemaRefs>
    <ds:schemaRef ds:uri="http://purl.org/dc/terms/"/>
    <ds:schemaRef ds:uri="9b279a92-c964-4436-8ec0-b86133b386ae"/>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schemas.microsoft.com/sharepoint/v3/fields"/>
    <ds:schemaRef ds:uri="7c1f2d26-fc31-4c51-916a-6501ce190ea3"/>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1249</TotalTime>
  <Words>1100</Words>
  <Application>Microsoft Office PowerPoint</Application>
  <PresentationFormat>On-screen Show (4:3)</PresentationFormat>
  <Paragraphs>142</Paragraphs>
  <Slides>17</Slides>
  <Notes>15</Notes>
  <HiddenSlides>0</HiddenSlides>
  <MMClips>0</MMClips>
  <ScaleCrop>false</ScaleCrop>
  <HeadingPairs>
    <vt:vector size="6" baseType="variant">
      <vt:variant>
        <vt:lpstr>Fonts Used</vt:lpstr>
      </vt:variant>
      <vt:variant>
        <vt:i4>16</vt:i4>
      </vt:variant>
      <vt:variant>
        <vt:lpstr>Theme</vt:lpstr>
      </vt:variant>
      <vt:variant>
        <vt:i4>3</vt:i4>
      </vt:variant>
      <vt:variant>
        <vt:lpstr>Slide Titles</vt:lpstr>
      </vt:variant>
      <vt:variant>
        <vt:i4>17</vt:i4>
      </vt:variant>
    </vt:vector>
  </HeadingPairs>
  <TitlesOfParts>
    <vt:vector size="36" baseType="lpstr">
      <vt:lpstr>MS PGothic</vt:lpstr>
      <vt:lpstr>Arial</vt:lpstr>
      <vt:lpstr>Arial Black</vt:lpstr>
      <vt:lpstr>Calibri</vt:lpstr>
      <vt:lpstr>Georgia</vt:lpstr>
      <vt:lpstr>Gotham Medium</vt:lpstr>
      <vt:lpstr>Graphik Black</vt:lpstr>
      <vt:lpstr>Helvetica Neue Light</vt:lpstr>
      <vt:lpstr>Myriad Pro</vt:lpstr>
      <vt:lpstr>Open Sans Condensed</vt:lpstr>
      <vt:lpstr>Roboto</vt:lpstr>
      <vt:lpstr>Roboto Light</vt:lpstr>
      <vt:lpstr>Roboto Medium</vt:lpstr>
      <vt:lpstr>Times New Roman</vt:lpstr>
      <vt:lpstr>Wingdings</vt:lpstr>
      <vt:lpstr>ヒラギノ角ゴ Pro W3</vt:lpstr>
      <vt:lpstr>10_Office Theme</vt:lpstr>
      <vt:lpstr>2_Office Theme</vt:lpstr>
      <vt:lpstr>11_Office Theme</vt:lpstr>
      <vt:lpstr> Forever GI Bill Frequently Asked Questions</vt:lpstr>
      <vt:lpstr>Agenda</vt:lpstr>
      <vt:lpstr>Purpose of Focus Group</vt:lpstr>
      <vt:lpstr>Background</vt:lpstr>
      <vt:lpstr>Frequently Asked Questions</vt:lpstr>
      <vt:lpstr>FAQ #1: What are Sections 107 and 501 and how do they change how a student’s Monthly Housing Allowance is determined? </vt:lpstr>
      <vt:lpstr>FAQ #2: What should stakeholders know about Section 107 and 501 implementation?  </vt:lpstr>
      <vt:lpstr>FAQ #3: What is the difference between a main, branch and extension campus? </vt:lpstr>
      <vt:lpstr>FAQ #4: When will schools receive the new facility codes for extension campuses?   </vt:lpstr>
      <vt:lpstr>FAQ #5: What enrollments need to be recertified?  </vt:lpstr>
      <vt:lpstr>FAQ #6: Will schools have to enter multiple zip codes for main, branch and extension campuses when recertifying students?</vt:lpstr>
      <vt:lpstr>FAQ #7: What is the deadline for schools to recertify?</vt:lpstr>
      <vt:lpstr>FAQ #8: How is off campus training impacted?</vt:lpstr>
      <vt:lpstr>FAQ #9: What should students expect in terms of receiving information on overpayments or underpayments due to the December 1, 2019 implementation of Sections 107 and 501?</vt:lpstr>
      <vt:lpstr>FAQ #10: How do students find out what their new MHA payment will be?</vt:lpstr>
      <vt:lpstr>Next Steps</vt:lpstr>
      <vt:lpstr>Rogers STEM Scholarship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Gruber, Alexandra M.</dc:creator>
  <cp:lastModifiedBy>Windows User</cp:lastModifiedBy>
  <cp:revision>4</cp:revision>
  <cp:lastPrinted>1601-01-01T00:00:00Z</cp:lastPrinted>
  <dcterms:created xsi:type="dcterms:W3CDTF">2019-04-09T19:01:19Z</dcterms:created>
  <dcterms:modified xsi:type="dcterms:W3CDTF">2019-07-25T12:23:16Z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0x0101005C147669C8305249A58705FA9F33ED81</vt:lpwstr>
  </property>
  <property fmtid="{D5CDD505-2E9C-101B-9397-08002B2CF9AE}" pid="3" name="AuthorIds_UIVersion_62976">
    <vt:lpwstr>6</vt:lpwstr>
  </property>
  <property fmtid="{D5CDD505-2E9C-101B-9397-08002B2CF9AE}" pid="4" name="AuthorIds_UIVersion_66560">
    <vt:lpwstr>6,82</vt:lpwstr>
  </property>
</Properties>
</file>