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200">
        <a:solidFill>
          <a:srgbClr val="546056"/>
        </a:solidFill>
        <a:latin typeface="+mn-lt"/>
        <a:ea typeface="+mn-ea"/>
        <a:cs typeface="+mn-cs"/>
        <a:sym typeface="Palatino"/>
      </a:defRPr>
    </a:lvl1pPr>
    <a:lvl2pPr indent="228600" algn="ctr" defTabSz="584200">
      <a:defRPr sz="3200">
        <a:solidFill>
          <a:srgbClr val="546056"/>
        </a:solidFill>
        <a:latin typeface="+mn-lt"/>
        <a:ea typeface="+mn-ea"/>
        <a:cs typeface="+mn-cs"/>
        <a:sym typeface="Palatino"/>
      </a:defRPr>
    </a:lvl2pPr>
    <a:lvl3pPr indent="457200" algn="ctr" defTabSz="584200">
      <a:defRPr sz="3200">
        <a:solidFill>
          <a:srgbClr val="546056"/>
        </a:solidFill>
        <a:latin typeface="+mn-lt"/>
        <a:ea typeface="+mn-ea"/>
        <a:cs typeface="+mn-cs"/>
        <a:sym typeface="Palatino"/>
      </a:defRPr>
    </a:lvl3pPr>
    <a:lvl4pPr indent="685800" algn="ctr" defTabSz="584200">
      <a:defRPr sz="3200">
        <a:solidFill>
          <a:srgbClr val="546056"/>
        </a:solidFill>
        <a:latin typeface="+mn-lt"/>
        <a:ea typeface="+mn-ea"/>
        <a:cs typeface="+mn-cs"/>
        <a:sym typeface="Palatino"/>
      </a:defRPr>
    </a:lvl4pPr>
    <a:lvl5pPr indent="914400" algn="ctr" defTabSz="584200">
      <a:defRPr sz="3200">
        <a:solidFill>
          <a:srgbClr val="546056"/>
        </a:solidFill>
        <a:latin typeface="+mn-lt"/>
        <a:ea typeface="+mn-ea"/>
        <a:cs typeface="+mn-cs"/>
        <a:sym typeface="Palatino"/>
      </a:defRPr>
    </a:lvl5pPr>
    <a:lvl6pPr indent="1143000" algn="ctr" defTabSz="584200">
      <a:defRPr sz="3200">
        <a:solidFill>
          <a:srgbClr val="546056"/>
        </a:solidFill>
        <a:latin typeface="+mn-lt"/>
        <a:ea typeface="+mn-ea"/>
        <a:cs typeface="+mn-cs"/>
        <a:sym typeface="Palatino"/>
      </a:defRPr>
    </a:lvl6pPr>
    <a:lvl7pPr indent="1371600" algn="ctr" defTabSz="584200">
      <a:defRPr sz="3200">
        <a:solidFill>
          <a:srgbClr val="546056"/>
        </a:solidFill>
        <a:latin typeface="+mn-lt"/>
        <a:ea typeface="+mn-ea"/>
        <a:cs typeface="+mn-cs"/>
        <a:sym typeface="Palatino"/>
      </a:defRPr>
    </a:lvl7pPr>
    <a:lvl8pPr indent="1600200" algn="ctr" defTabSz="584200">
      <a:defRPr sz="3200">
        <a:solidFill>
          <a:srgbClr val="546056"/>
        </a:solidFill>
        <a:latin typeface="+mn-lt"/>
        <a:ea typeface="+mn-ea"/>
        <a:cs typeface="+mn-cs"/>
        <a:sym typeface="Palatino"/>
      </a:defRPr>
    </a:lvl8pPr>
    <a:lvl9pPr indent="1828800" algn="ctr" defTabSz="584200">
      <a:defRPr sz="3200">
        <a:solidFill>
          <a:srgbClr val="546056"/>
        </a:solidFill>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sldImg"/>
          </p:nvPr>
        </p:nvSpPr>
        <p:spPr>
          <a:prstGeom prst="rect">
            <a:avLst/>
          </a:prstGeom>
        </p:spPr>
        <p:txBody>
          <a:bodyPr/>
          <a:lstStyle/>
          <a:p>
            <a:pPr lvl="0"/>
          </a:p>
        </p:txBody>
      </p:sp>
      <p:sp>
        <p:nvSpPr>
          <p:cNvPr id="41" name="Shape 41"/>
          <p:cNvSpPr/>
          <p:nvPr>
            <p:ph type="body" sz="quarter" idx="1"/>
          </p:nvPr>
        </p:nvSpPr>
        <p:spPr>
          <a:prstGeom prst="rect">
            <a:avLst/>
          </a:prstGeom>
        </p:spPr>
        <p:txBody>
          <a:bodyPr/>
          <a:lstStyle/>
          <a:p>
            <a:pPr lvl="0">
              <a:defRPr sz="1800"/>
            </a:pPr>
            <a:r>
              <a:rPr sz="2200"/>
              <a:t>Going to do this like Mark Twain.  Too many excellent sessions full of resources and data, so I'm not going to compete.  I'm just going to share my thoughts and ask you for yours.</a:t>
            </a:r>
            <a:endParaRPr sz="2200"/>
          </a:p>
          <a:p>
            <a:pPr lvl="0">
              <a:defRPr sz="1800"/>
            </a:pPr>
            <a:endParaRPr sz="2200"/>
          </a:p>
          <a:p>
            <a:pPr lvl="0">
              <a:defRPr sz="1800"/>
            </a:pPr>
            <a:r>
              <a:rPr sz="2200"/>
              <a:t>Presented several times on social media.  When looking back, they're all outdated even though they are fairly recent.</a:t>
            </a:r>
            <a:endParaRPr sz="2200"/>
          </a:p>
          <a:p>
            <a:pPr lvl="0">
              <a:defRPr sz="1800"/>
            </a:pPr>
            <a:endParaRPr sz="2200"/>
          </a:p>
          <a:p>
            <a:pPr lvl="0">
              <a:defRPr sz="1800"/>
            </a:pPr>
            <a:r>
              <a:rPr sz="2200"/>
              <a:t>When I first started presenting, there was barely any research and few people on board. Now there's a ton of research and everyone is doing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sldImg"/>
          </p:nvPr>
        </p:nvSpPr>
        <p:spPr>
          <a:prstGeom prst="rect">
            <a:avLst/>
          </a:prstGeom>
        </p:spPr>
        <p:txBody>
          <a:bodyPr/>
          <a:lstStyle/>
          <a:p>
            <a:pPr lvl="0"/>
          </a:p>
        </p:txBody>
      </p:sp>
      <p:sp>
        <p:nvSpPr>
          <p:cNvPr id="46" name="Shape 46"/>
          <p:cNvSpPr/>
          <p:nvPr>
            <p:ph type="body" sz="quarter" idx="1"/>
          </p:nvPr>
        </p:nvSpPr>
        <p:spPr>
          <a:prstGeom prst="rect">
            <a:avLst/>
          </a:prstGeom>
        </p:spPr>
        <p:txBody>
          <a:bodyPr/>
          <a:lstStyle/>
          <a:p>
            <a:pPr lvl="0">
              <a:defRPr sz="1800"/>
            </a:pPr>
            <a:r>
              <a:rPr sz="2200"/>
              <a:t>Because we have to is not a good reason.  It's backwards thinking.  </a:t>
            </a:r>
            <a:endParaRPr sz="2200"/>
          </a:p>
          <a:p>
            <a:pPr lvl="0">
              <a:defRPr sz="1800"/>
            </a:pPr>
            <a:endParaRPr sz="2200"/>
          </a:p>
          <a:p>
            <a:pPr lvl="0">
              <a:defRPr sz="1800"/>
            </a:pPr>
            <a:r>
              <a:rPr sz="2200"/>
              <a:t>The need to have a social media presence is the new need to have a web presence.</a:t>
            </a:r>
            <a:endParaRPr sz="2200"/>
          </a:p>
          <a:p>
            <a:pPr lvl="0">
              <a:defRPr sz="1800"/>
            </a:pPr>
            <a:endParaRPr sz="2200"/>
          </a:p>
          <a:p>
            <a:pPr lvl="0">
              <a:defRPr sz="1800"/>
            </a:pPr>
            <a:r>
              <a:rPr sz="2200"/>
              <a:t>Facebook, Twitter, LinkedIn</a:t>
            </a:r>
            <a:endParaRPr sz="2200"/>
          </a:p>
          <a:p>
            <a:pPr lvl="0">
              <a:defRPr sz="1800"/>
            </a:pPr>
            <a:endParaRPr sz="2200"/>
          </a:p>
          <a:p>
            <a:pPr lvl="0">
              <a:defRPr sz="1800"/>
            </a:pPr>
            <a:r>
              <a:rPr sz="2200"/>
              <a:t>Pinterest, Instagram, Google+, others?</a:t>
            </a:r>
            <a:endParaRPr sz="2200"/>
          </a:p>
          <a:p>
            <a:pPr lvl="0">
              <a:defRPr sz="1800"/>
            </a:pPr>
            <a:endParaRPr sz="2200"/>
          </a:p>
          <a:p>
            <a:pPr lvl="0">
              <a:defRPr sz="1800"/>
            </a:pPr>
            <a:r>
              <a:rPr sz="2200"/>
              <a:t>Yelp, Trip Advisor,  Amazon, Yik Yak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lvl="0"/>
          </a:p>
        </p:txBody>
      </p:sp>
      <p:sp>
        <p:nvSpPr>
          <p:cNvPr id="52" name="Shape 52"/>
          <p:cNvSpPr/>
          <p:nvPr>
            <p:ph type="body" sz="quarter" idx="1"/>
          </p:nvPr>
        </p:nvSpPr>
        <p:spPr>
          <a:prstGeom prst="rect">
            <a:avLst/>
          </a:prstGeom>
        </p:spPr>
        <p:txBody>
          <a:bodyPr/>
          <a:lstStyle/>
          <a:p>
            <a:pPr lvl="0">
              <a:defRPr sz="1800"/>
            </a:pPr>
            <a:r>
              <a:rPr sz="2200"/>
              <a:t>Borrowed from Stan Demrrit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lvl="0"/>
          </a:p>
        </p:txBody>
      </p:sp>
      <p:sp>
        <p:nvSpPr>
          <p:cNvPr id="57" name="Shape 57"/>
          <p:cNvSpPr/>
          <p:nvPr>
            <p:ph type="body" sz="quarter" idx="1"/>
          </p:nvPr>
        </p:nvSpPr>
        <p:spPr>
          <a:prstGeom prst="rect">
            <a:avLst/>
          </a:prstGeom>
        </p:spPr>
        <p:txBody>
          <a:bodyPr/>
          <a:lstStyle/>
          <a:p>
            <a:pPr lvl="0">
              <a:defRPr sz="1800"/>
            </a:pPr>
            <a:r>
              <a:rPr sz="2200"/>
              <a:t>We don't need long MBA definitions of a brand.  We know what it is.  Don't confuse it with the tag line.  It's the meaning or value behind the tag.</a:t>
            </a:r>
            <a:endParaRPr sz="2200"/>
          </a:p>
          <a:p>
            <a:pPr lvl="0">
              <a:defRPr sz="1800"/>
            </a:pPr>
            <a:endParaRPr sz="2200"/>
          </a:p>
          <a:p>
            <a:pPr lvl="0">
              <a:defRPr sz="1800"/>
            </a:pPr>
            <a:r>
              <a:rPr sz="2200"/>
              <a:t>Take out a piece of paper.  Write down each company's brand when you see the name. </a:t>
            </a:r>
            <a:endParaRPr sz="2200"/>
          </a:p>
          <a:p>
            <a:pPr lvl="0">
              <a:defRPr sz="1800"/>
            </a:pPr>
            <a:endParaRPr sz="2200"/>
          </a:p>
          <a:p>
            <a:pPr lvl="0">
              <a:defRPr sz="1800"/>
            </a:pPr>
            <a:r>
              <a:rPr sz="2200"/>
              <a:t>Ask the brand of each company.</a:t>
            </a:r>
            <a:endParaRPr sz="2200"/>
          </a:p>
          <a:p>
            <a:pPr lvl="0">
              <a:defRPr sz="1800"/>
            </a:pPr>
            <a:endParaRPr sz="2200"/>
          </a:p>
          <a:p>
            <a:pPr lvl="0">
              <a:defRPr sz="1800"/>
            </a:pPr>
            <a:r>
              <a:rPr sz="2200"/>
              <a:t>What's your brand?</a:t>
            </a:r>
            <a:endParaRPr sz="2200"/>
          </a:p>
          <a:p>
            <a:pPr lvl="0">
              <a:defRPr sz="1800"/>
            </a:pPr>
            <a:endParaRPr sz="2200"/>
          </a:p>
          <a:p>
            <a:pPr lvl="0">
              <a:defRPr sz="1800"/>
            </a:pPr>
            <a:r>
              <a:rPr sz="2200"/>
              <a:t>You have to understand your brand before you can determine why you should move forward with any big activity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Img"/>
          </p:nvPr>
        </p:nvSpPr>
        <p:spPr>
          <a:prstGeom prst="rect">
            <a:avLst/>
          </a:prstGeom>
        </p:spPr>
        <p:txBody>
          <a:bodyPr/>
          <a:lstStyle/>
          <a:p>
            <a:pPr lvl="0"/>
          </a:p>
        </p:txBody>
      </p:sp>
      <p:sp>
        <p:nvSpPr>
          <p:cNvPr id="62" name="Shape 62"/>
          <p:cNvSpPr/>
          <p:nvPr>
            <p:ph type="body" sz="quarter" idx="1"/>
          </p:nvPr>
        </p:nvSpPr>
        <p:spPr>
          <a:prstGeom prst="rect">
            <a:avLst/>
          </a:prstGeom>
        </p:spPr>
        <p:txBody>
          <a:bodyPr/>
          <a:lstStyle/>
          <a:p>
            <a:pPr lvl="0">
              <a:defRPr sz="1800"/>
            </a:pPr>
            <a:r>
              <a:rPr sz="2200"/>
              <a:t>Although Dogbert may not be the most ethical, he understands what he's doing and why.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p>
            <a:pPr lvl="0">
              <a:defRPr sz="1800"/>
            </a:pPr>
            <a:r>
              <a:rPr sz="2200"/>
              <a:t>You should know the reason behind your interest in entering the social media arena. </a:t>
            </a:r>
            <a:endParaRPr sz="2200"/>
          </a:p>
          <a:p>
            <a:pPr lvl="0">
              <a:defRPr sz="1800"/>
            </a:pPr>
            <a:endParaRPr sz="2200"/>
          </a:p>
          <a:p>
            <a:pPr lvl="0">
              <a:defRPr sz="1800"/>
            </a:pPr>
            <a:r>
              <a:rPr sz="2200"/>
              <a:t>Because everyone is doing it is not really a good enough reason (yet).</a:t>
            </a:r>
            <a:endParaRPr sz="2200"/>
          </a:p>
          <a:p>
            <a:pPr lvl="0">
              <a:defRPr sz="1800"/>
            </a:pPr>
            <a:endParaRPr sz="2200"/>
          </a:p>
          <a:p>
            <a:pPr lvl="0">
              <a:defRPr sz="1800"/>
            </a:pPr>
            <a:r>
              <a:rPr sz="2200"/>
              <a:t>Even if that's your primary reason, you still need to decide why your social media effort will matter to your membership.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lvl="0"/>
          </a:p>
        </p:txBody>
      </p:sp>
      <p:sp>
        <p:nvSpPr>
          <p:cNvPr id="75" name="Shape 75"/>
          <p:cNvSpPr/>
          <p:nvPr>
            <p:ph type="body" sz="quarter" idx="1"/>
          </p:nvPr>
        </p:nvSpPr>
        <p:spPr>
          <a:prstGeom prst="rect">
            <a:avLst/>
          </a:prstGeom>
        </p:spPr>
        <p:txBody>
          <a:bodyPr/>
          <a:lstStyle/>
          <a:p>
            <a:pPr lvl="0">
              <a:defRPr sz="1800"/>
            </a:pPr>
            <a:r>
              <a:rPr sz="2200"/>
              <a:t>Be authentic and interesting. Use a voice that speaks to your membership. (Boo boo orientation example.)</a:t>
            </a:r>
            <a:endParaRPr sz="2200"/>
          </a:p>
          <a:p>
            <a:pPr lvl="0">
              <a:defRPr sz="1800"/>
            </a:pPr>
            <a:endParaRPr sz="2200"/>
          </a:p>
          <a:p>
            <a:pPr lvl="0">
              <a:defRPr sz="1800"/>
            </a:pPr>
            <a:r>
              <a:rPr sz="2200"/>
              <a:t>Make sure your content is fresh and relevant to your members. Rehashing old news won't cut it.</a:t>
            </a:r>
            <a:endParaRPr sz="2200"/>
          </a:p>
          <a:p>
            <a:pPr lvl="0">
              <a:defRPr sz="1800"/>
            </a:pPr>
            <a:endParaRPr sz="2200"/>
          </a:p>
          <a:p>
            <a:pPr lvl="0">
              <a:defRPr sz="1800"/>
            </a:pPr>
            <a:r>
              <a:rPr sz="2200"/>
              <a:t>Interaction is the key component of social media. You have to interact in a timely manner. Don't create a new way to provide bad customer service.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lvl="0"/>
          </a:p>
        </p:txBody>
      </p:sp>
      <p:sp>
        <p:nvSpPr>
          <p:cNvPr id="80" name="Shape 80"/>
          <p:cNvSpPr/>
          <p:nvPr>
            <p:ph type="body" sz="quarter" idx="1"/>
          </p:nvPr>
        </p:nvSpPr>
        <p:spPr>
          <a:prstGeom prst="rect">
            <a:avLst/>
          </a:prstGeom>
        </p:spPr>
        <p:txBody>
          <a:bodyPr/>
          <a:lstStyle/>
          <a:p>
            <a:pPr lvl="0">
              <a:defRPr sz="1800"/>
            </a:pPr>
            <a:r>
              <a:rPr sz="2200"/>
              <a:t>Share answers with those at your table. Select something to share with the group. 10 mins.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lvl="0"/>
          </a:p>
        </p:txBody>
      </p:sp>
      <p:sp>
        <p:nvSpPr>
          <p:cNvPr id="85" name="Shape 85"/>
          <p:cNvSpPr/>
          <p:nvPr>
            <p:ph type="body" sz="quarter" idx="1"/>
          </p:nvPr>
        </p:nvSpPr>
        <p:spPr>
          <a:prstGeom prst="rect">
            <a:avLst/>
          </a:prstGeom>
        </p:spPr>
        <p:txBody>
          <a:bodyPr/>
          <a:lstStyle/>
          <a:p>
            <a:pPr lvl="0">
              <a:defRPr sz="1800"/>
            </a:pPr>
            <a:r>
              <a:rPr sz="2200"/>
              <a:t>Be sure whatever you create has a purpose. If you don't need it, don't waste time doing it.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6" name="Shape 6"/>
          <p:cNvSpPr/>
          <p:nvPr>
            <p:ph type="body"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9" name="Shape 9"/>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2" name="Shape 12"/>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647700" y="3390900"/>
            <a:ext cx="11709400" cy="2959100"/>
          </a:xfrm>
          <a:prstGeom prst="rect">
            <a:avLst/>
          </a:prstGeom>
        </p:spPr>
        <p:txBody>
          <a:bodyPr/>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7" name="Shape 17"/>
          <p:cNvSpPr/>
          <p:nvPr>
            <p:ph type="body"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2" name="Shape 2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5" name="Shape 25"/>
          <p:cNvSpPr/>
          <p:nvPr>
            <p:ph type="body" idx="1"/>
          </p:nvPr>
        </p:nvSpPr>
        <p:spPr>
          <a:xfrm>
            <a:off x="647700" y="2628900"/>
            <a:ext cx="5600700" cy="6477000"/>
          </a:xfrm>
          <a:prstGeom prst="rect">
            <a:avLst/>
          </a:prstGeom>
        </p:spPr>
        <p:txBody>
          <a:bodyPr/>
          <a:lstStyle>
            <a:lvl1pPr marL="393700" indent="-393700">
              <a:lnSpc>
                <a:spcPct val="120000"/>
              </a:lnSpc>
              <a:spcBef>
                <a:spcPts val="2400"/>
              </a:spcBef>
              <a:buFont typeface="Zapf Dingbats"/>
              <a:buBlip>
                <a:blip r:embed="rId2"/>
              </a:buBlip>
              <a:defRPr sz="3200"/>
            </a:lvl1pPr>
            <a:lvl2pPr marL="787400" indent="-393700">
              <a:lnSpc>
                <a:spcPct val="120000"/>
              </a:lnSpc>
              <a:spcBef>
                <a:spcPts val="2400"/>
              </a:spcBef>
              <a:buFont typeface="Zapf Dingbats"/>
              <a:buBlip>
                <a:blip r:embed="rId2"/>
              </a:buBlip>
              <a:defRPr sz="3200"/>
            </a:lvl2pPr>
            <a:lvl3pPr marL="1181100" indent="-393700">
              <a:lnSpc>
                <a:spcPct val="120000"/>
              </a:lnSpc>
              <a:spcBef>
                <a:spcPts val="2400"/>
              </a:spcBef>
              <a:buFont typeface="Zapf Dingbats"/>
              <a:buBlip>
                <a:blip r:embed="rId2"/>
              </a:buBlip>
              <a:defRPr sz="3200"/>
            </a:lvl3pPr>
            <a:lvl4pPr marL="1574800" indent="-393700">
              <a:lnSpc>
                <a:spcPct val="120000"/>
              </a:lnSpc>
              <a:spcBef>
                <a:spcPts val="2400"/>
              </a:spcBef>
              <a:buFont typeface="Zapf Dingbats"/>
              <a:buBlip>
                <a:blip r:embed="rId2"/>
              </a:buBlip>
              <a:defRPr sz="3200"/>
            </a:lvl4pPr>
            <a:lvl5pPr marL="1968500" indent="-393700">
              <a:lnSpc>
                <a:spcPct val="120000"/>
              </a:lnSpc>
              <a:spcBef>
                <a:spcPts val="2400"/>
              </a:spcBef>
              <a:buFont typeface="Zapf Dingbats"/>
              <a:buBlip>
                <a:blip r:embed="rId2"/>
              </a:buBlip>
              <a:defRPr sz="3200"/>
            </a:lvl5pPr>
          </a:lstStyle>
          <a:p>
            <a:pPr lvl="0">
              <a:defRPr sz="1800">
                <a:solidFill>
                  <a:srgbClr val="000000"/>
                </a:solidFill>
              </a:defRPr>
            </a:pPr>
            <a:r>
              <a:rPr sz="3200">
                <a:solidFill>
                  <a:srgbClr val="546056"/>
                </a:solidFill>
              </a:rPr>
              <a:t>Body Level One</a:t>
            </a:r>
            <a:endParaRPr sz="3200">
              <a:solidFill>
                <a:srgbClr val="546056"/>
              </a:solidFill>
            </a:endParaRPr>
          </a:p>
          <a:p>
            <a:pPr lvl="1">
              <a:defRPr sz="1800">
                <a:solidFill>
                  <a:srgbClr val="000000"/>
                </a:solidFill>
              </a:defRPr>
            </a:pPr>
            <a:r>
              <a:rPr sz="3200">
                <a:solidFill>
                  <a:srgbClr val="546056"/>
                </a:solidFill>
              </a:rPr>
              <a:t>Body Level Two</a:t>
            </a:r>
            <a:endParaRPr sz="3200">
              <a:solidFill>
                <a:srgbClr val="546056"/>
              </a:solidFill>
            </a:endParaRPr>
          </a:p>
          <a:p>
            <a:pPr lvl="2">
              <a:defRPr sz="1800">
                <a:solidFill>
                  <a:srgbClr val="000000"/>
                </a:solidFill>
              </a:defRPr>
            </a:pPr>
            <a:r>
              <a:rPr sz="3200">
                <a:solidFill>
                  <a:srgbClr val="546056"/>
                </a:solidFill>
              </a:rPr>
              <a:t>Body Level Three</a:t>
            </a:r>
            <a:endParaRPr sz="3200">
              <a:solidFill>
                <a:srgbClr val="546056"/>
              </a:solidFill>
            </a:endParaRPr>
          </a:p>
          <a:p>
            <a:pPr lvl="3">
              <a:defRPr sz="1800">
                <a:solidFill>
                  <a:srgbClr val="000000"/>
                </a:solidFill>
              </a:defRPr>
            </a:pPr>
            <a:r>
              <a:rPr sz="3200">
                <a:solidFill>
                  <a:srgbClr val="546056"/>
                </a:solidFill>
              </a:rPr>
              <a:t>Body Level Four</a:t>
            </a:r>
            <a:endParaRPr sz="3200">
              <a:solidFill>
                <a:srgbClr val="546056"/>
              </a:solidFill>
            </a:endParaRPr>
          </a:p>
          <a:p>
            <a:pPr lvl="4">
              <a:defRPr sz="1800">
                <a:solidFill>
                  <a:srgbClr val="000000"/>
                </a:solidFill>
              </a:defRPr>
            </a:pPr>
            <a:r>
              <a:rPr sz="3200">
                <a:solidFill>
                  <a:srgbClr val="546056"/>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Shape 27"/>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000">
                <a:solidFill>
                  <a:srgbClr val="FFFFFF">
                    <a:alpha val="95000"/>
                  </a:srgbClr>
                </a:solidFill>
              </a:rPr>
              <a:t>Title Text</a:t>
            </a:r>
          </a:p>
        </p:txBody>
      </p:sp>
      <p:sp>
        <p:nvSpPr>
          <p:cNvPr id="3" name="Shape 3"/>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advClick="1"/>
  <p:txStyles>
    <p:titleStyle>
      <a:lvl1pPr defTabSz="584200">
        <a:defRPr sz="7000">
          <a:solidFill>
            <a:srgbClr val="FFFFFF">
              <a:alpha val="95000"/>
            </a:srgbClr>
          </a:solidFill>
          <a:latin typeface="+mn-lt"/>
          <a:ea typeface="+mn-ea"/>
          <a:cs typeface="+mn-cs"/>
          <a:sym typeface="Palatino"/>
        </a:defRPr>
      </a:lvl1pPr>
      <a:lvl2pPr indent="228600" defTabSz="584200">
        <a:defRPr sz="7000">
          <a:solidFill>
            <a:srgbClr val="FFFFFF">
              <a:alpha val="95000"/>
            </a:srgbClr>
          </a:solidFill>
          <a:latin typeface="+mn-lt"/>
          <a:ea typeface="+mn-ea"/>
          <a:cs typeface="+mn-cs"/>
          <a:sym typeface="Palatino"/>
        </a:defRPr>
      </a:lvl2pPr>
      <a:lvl3pPr indent="457200" defTabSz="584200">
        <a:defRPr sz="7000">
          <a:solidFill>
            <a:srgbClr val="FFFFFF">
              <a:alpha val="95000"/>
            </a:srgbClr>
          </a:solidFill>
          <a:latin typeface="+mn-lt"/>
          <a:ea typeface="+mn-ea"/>
          <a:cs typeface="+mn-cs"/>
          <a:sym typeface="Palatino"/>
        </a:defRPr>
      </a:lvl3pPr>
      <a:lvl4pPr indent="685800" defTabSz="584200">
        <a:defRPr sz="7000">
          <a:solidFill>
            <a:srgbClr val="FFFFFF">
              <a:alpha val="95000"/>
            </a:srgbClr>
          </a:solidFill>
          <a:latin typeface="+mn-lt"/>
          <a:ea typeface="+mn-ea"/>
          <a:cs typeface="+mn-cs"/>
          <a:sym typeface="Palatino"/>
        </a:defRPr>
      </a:lvl4pPr>
      <a:lvl5pPr indent="914400" defTabSz="584200">
        <a:defRPr sz="7000">
          <a:solidFill>
            <a:srgbClr val="FFFFFF">
              <a:alpha val="95000"/>
            </a:srgbClr>
          </a:solidFill>
          <a:latin typeface="+mn-lt"/>
          <a:ea typeface="+mn-ea"/>
          <a:cs typeface="+mn-cs"/>
          <a:sym typeface="Palatino"/>
        </a:defRPr>
      </a:lvl5pPr>
      <a:lvl6pPr indent="1143000" defTabSz="584200">
        <a:defRPr sz="7000">
          <a:solidFill>
            <a:srgbClr val="FFFFFF">
              <a:alpha val="95000"/>
            </a:srgbClr>
          </a:solidFill>
          <a:latin typeface="+mn-lt"/>
          <a:ea typeface="+mn-ea"/>
          <a:cs typeface="+mn-cs"/>
          <a:sym typeface="Palatino"/>
        </a:defRPr>
      </a:lvl6pPr>
      <a:lvl7pPr indent="1371600" defTabSz="584200">
        <a:defRPr sz="7000">
          <a:solidFill>
            <a:srgbClr val="FFFFFF">
              <a:alpha val="95000"/>
            </a:srgbClr>
          </a:solidFill>
          <a:latin typeface="+mn-lt"/>
          <a:ea typeface="+mn-ea"/>
          <a:cs typeface="+mn-cs"/>
          <a:sym typeface="Palatino"/>
        </a:defRPr>
      </a:lvl7pPr>
      <a:lvl8pPr indent="1600200" defTabSz="584200">
        <a:defRPr sz="7000">
          <a:solidFill>
            <a:srgbClr val="FFFFFF">
              <a:alpha val="95000"/>
            </a:srgbClr>
          </a:solidFill>
          <a:latin typeface="+mn-lt"/>
          <a:ea typeface="+mn-ea"/>
          <a:cs typeface="+mn-cs"/>
          <a:sym typeface="Palatino"/>
        </a:defRPr>
      </a:lvl8pPr>
      <a:lvl9pPr indent="1828800" defTabSz="584200">
        <a:defRPr sz="7000">
          <a:solidFill>
            <a:srgbClr val="FFFFFF">
              <a:alpha val="95000"/>
            </a:srgbClr>
          </a:solidFill>
          <a:latin typeface="+mn-lt"/>
          <a:ea typeface="+mn-ea"/>
          <a:cs typeface="+mn-cs"/>
          <a:sym typeface="Palatino"/>
        </a:defRPr>
      </a:lvl9pPr>
    </p:titleStyle>
    <p:bodyStyle>
      <a:lvl1pPr marL="533400" indent="-533400" defTabSz="584200">
        <a:spcBef>
          <a:spcPts val="4200"/>
        </a:spcBef>
        <a:buSzPct val="40000"/>
        <a:buBlip>
          <a:blip r:embed="rId3"/>
        </a:buBlip>
        <a:defRPr sz="4300">
          <a:solidFill>
            <a:srgbClr val="546056"/>
          </a:solidFill>
          <a:latin typeface="+mn-lt"/>
          <a:ea typeface="+mn-ea"/>
          <a:cs typeface="+mn-cs"/>
          <a:sym typeface="Palatino"/>
        </a:defRPr>
      </a:lvl1pPr>
      <a:lvl2pPr marL="1066800" indent="-533400" defTabSz="584200">
        <a:spcBef>
          <a:spcPts val="4200"/>
        </a:spcBef>
        <a:buSzPct val="40000"/>
        <a:buBlip>
          <a:blip r:embed="rId3"/>
        </a:buBlip>
        <a:defRPr sz="4300">
          <a:solidFill>
            <a:srgbClr val="546056"/>
          </a:solidFill>
          <a:latin typeface="+mn-lt"/>
          <a:ea typeface="+mn-ea"/>
          <a:cs typeface="+mn-cs"/>
          <a:sym typeface="Palatino"/>
        </a:defRPr>
      </a:lvl2pPr>
      <a:lvl3pPr marL="1600200" indent="-533400" defTabSz="584200">
        <a:spcBef>
          <a:spcPts val="4200"/>
        </a:spcBef>
        <a:buSzPct val="40000"/>
        <a:buBlip>
          <a:blip r:embed="rId3"/>
        </a:buBlip>
        <a:defRPr sz="4300">
          <a:solidFill>
            <a:srgbClr val="546056"/>
          </a:solidFill>
          <a:latin typeface="+mn-lt"/>
          <a:ea typeface="+mn-ea"/>
          <a:cs typeface="+mn-cs"/>
          <a:sym typeface="Palatino"/>
        </a:defRPr>
      </a:lvl3pPr>
      <a:lvl4pPr marL="2133600" indent="-533400" defTabSz="584200">
        <a:spcBef>
          <a:spcPts val="4200"/>
        </a:spcBef>
        <a:buSzPct val="40000"/>
        <a:buBlip>
          <a:blip r:embed="rId3"/>
        </a:buBlip>
        <a:defRPr sz="4300">
          <a:solidFill>
            <a:srgbClr val="546056"/>
          </a:solidFill>
          <a:latin typeface="+mn-lt"/>
          <a:ea typeface="+mn-ea"/>
          <a:cs typeface="+mn-cs"/>
          <a:sym typeface="Palatino"/>
        </a:defRPr>
      </a:lvl4pPr>
      <a:lvl5pPr marL="2667000" indent="-533400" defTabSz="584200">
        <a:spcBef>
          <a:spcPts val="4200"/>
        </a:spcBef>
        <a:buSzPct val="40000"/>
        <a:buBlip>
          <a:blip r:embed="rId3"/>
        </a:buBlip>
        <a:defRPr sz="4300">
          <a:solidFill>
            <a:srgbClr val="546056"/>
          </a:solidFill>
          <a:latin typeface="+mn-lt"/>
          <a:ea typeface="+mn-ea"/>
          <a:cs typeface="+mn-cs"/>
          <a:sym typeface="Palatino"/>
        </a:defRPr>
      </a:lvl5pPr>
      <a:lvl6pPr marL="3200400" indent="-533400" defTabSz="584200">
        <a:spcBef>
          <a:spcPts val="4200"/>
        </a:spcBef>
        <a:buSzPct val="40000"/>
        <a:buBlip>
          <a:blip r:embed="rId3"/>
        </a:buBlip>
        <a:defRPr sz="4300">
          <a:solidFill>
            <a:srgbClr val="546056"/>
          </a:solidFill>
          <a:latin typeface="+mn-lt"/>
          <a:ea typeface="+mn-ea"/>
          <a:cs typeface="+mn-cs"/>
          <a:sym typeface="Palatino"/>
        </a:defRPr>
      </a:lvl6pPr>
      <a:lvl7pPr marL="3733800" indent="-533400" defTabSz="584200">
        <a:spcBef>
          <a:spcPts val="4200"/>
        </a:spcBef>
        <a:buSzPct val="40000"/>
        <a:buBlip>
          <a:blip r:embed="rId3"/>
        </a:buBlip>
        <a:defRPr sz="4300">
          <a:solidFill>
            <a:srgbClr val="546056"/>
          </a:solidFill>
          <a:latin typeface="+mn-lt"/>
          <a:ea typeface="+mn-ea"/>
          <a:cs typeface="+mn-cs"/>
          <a:sym typeface="Palatino"/>
        </a:defRPr>
      </a:lvl7pPr>
      <a:lvl8pPr marL="4267200" indent="-533400" defTabSz="584200">
        <a:spcBef>
          <a:spcPts val="4200"/>
        </a:spcBef>
        <a:buSzPct val="40000"/>
        <a:buBlip>
          <a:blip r:embed="rId3"/>
        </a:buBlip>
        <a:defRPr sz="4300">
          <a:solidFill>
            <a:srgbClr val="546056"/>
          </a:solidFill>
          <a:latin typeface="+mn-lt"/>
          <a:ea typeface="+mn-ea"/>
          <a:cs typeface="+mn-cs"/>
          <a:sym typeface="Palatino"/>
        </a:defRPr>
      </a:lvl8pPr>
      <a:lvl9pPr marL="4800600" indent="-533400" defTabSz="584200">
        <a:spcBef>
          <a:spcPts val="4200"/>
        </a:spcBef>
        <a:buSzPct val="40000"/>
        <a:buBlip>
          <a:blip r:embed="rId3"/>
        </a:buBlip>
        <a:defRPr sz="4300">
          <a:solidFill>
            <a:srgbClr val="546056"/>
          </a:solidFill>
          <a:latin typeface="+mn-lt"/>
          <a:ea typeface="+mn-ea"/>
          <a:cs typeface="+mn-cs"/>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facebook.com/tamyx" TargetMode="External"/><Relationship Id="rId4" Type="http://schemas.openxmlformats.org/officeDocument/2006/relationships/hyperlink" Target="http://twitter.com/tamyx" TargetMode="External"/><Relationship Id="rId5" Type="http://schemas.openxmlformats.org/officeDocument/2006/relationships/hyperlink" Target="http://linkedin.com/in/tamyx"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lvl1pPr algn="l"/>
          </a:lstStyle>
          <a:p>
            <a:pPr lvl="0">
              <a:defRPr sz="1800">
                <a:solidFill>
                  <a:srgbClr val="000000"/>
                </a:solidFill>
              </a:defRPr>
            </a:pPr>
            <a:r>
              <a:rPr sz="7000">
                <a:solidFill>
                  <a:srgbClr val="546056"/>
                </a:solidFill>
              </a:rPr>
              <a:t>Social Media for Associations</a:t>
            </a:r>
          </a:p>
        </p:txBody>
      </p:sp>
      <p:sp>
        <p:nvSpPr>
          <p:cNvPr id="36" name="Shape 36"/>
          <p:cNvSpPr/>
          <p:nvPr>
            <p:ph type="body" idx="1"/>
          </p:nvPr>
        </p:nvSpPr>
        <p:spPr>
          <a:xfrm>
            <a:off x="647700" y="5207000"/>
            <a:ext cx="11709400" cy="3810655"/>
          </a:xfrm>
          <a:prstGeom prst="rect">
            <a:avLst/>
          </a:prstGeom>
        </p:spPr>
        <p:txBody>
          <a:bodyPr/>
          <a:lstStyle/>
          <a:p>
            <a:pPr lvl="0" algn="l" defTabSz="490727">
              <a:defRPr i="0" sz="1800">
                <a:solidFill>
                  <a:srgbClr val="000000"/>
                </a:solidFill>
              </a:defRPr>
            </a:pPr>
            <a:r>
              <a:rPr i="1" sz="2688">
                <a:solidFill>
                  <a:srgbClr val="717D75"/>
                </a:solidFill>
              </a:rPr>
              <a:t>AACRAO Leadership 2014</a:t>
            </a:r>
            <a:endParaRPr i="1" sz="2688">
              <a:solidFill>
                <a:srgbClr val="717D75"/>
              </a:solidFill>
            </a:endParaRPr>
          </a:p>
          <a:p>
            <a:pPr lvl="0" algn="l" defTabSz="490727">
              <a:defRPr i="0" sz="1800">
                <a:solidFill>
                  <a:srgbClr val="000000"/>
                </a:solidFill>
              </a:defRPr>
            </a:pPr>
            <a:endParaRPr i="1" sz="2688">
              <a:solidFill>
                <a:srgbClr val="717D75"/>
              </a:solidFill>
            </a:endParaRPr>
          </a:p>
          <a:p>
            <a:pPr lvl="0" algn="l" defTabSz="490727">
              <a:defRPr i="0" sz="1800">
                <a:solidFill>
                  <a:srgbClr val="000000"/>
                </a:solidFill>
              </a:defRPr>
            </a:pPr>
            <a:endParaRPr i="1" sz="2688">
              <a:solidFill>
                <a:srgbClr val="717D75"/>
              </a:solidFill>
            </a:endParaRPr>
          </a:p>
          <a:p>
            <a:pPr lvl="0" algn="l" defTabSz="490727">
              <a:lnSpc>
                <a:spcPct val="100000"/>
              </a:lnSpc>
              <a:defRPr i="0" sz="1800">
                <a:solidFill>
                  <a:srgbClr val="000000"/>
                </a:solidFill>
              </a:defRPr>
            </a:pPr>
            <a:r>
              <a:rPr b="1" sz="2351">
                <a:solidFill>
                  <a:srgbClr val="546056"/>
                </a:solidFill>
                <a:latin typeface="+mn-lt"/>
                <a:ea typeface="+mn-ea"/>
                <a:cs typeface="+mn-cs"/>
                <a:sym typeface="Palatino"/>
              </a:rPr>
              <a:t>Tim Amyx</a:t>
            </a:r>
            <a:endParaRPr b="1" sz="2351">
              <a:solidFill>
                <a:srgbClr val="546056"/>
              </a:solidFill>
              <a:latin typeface="+mn-lt"/>
              <a:ea typeface="+mn-ea"/>
              <a:cs typeface="+mn-cs"/>
              <a:sym typeface="Palatino"/>
            </a:endParaRPr>
          </a:p>
          <a:p>
            <a:pPr lvl="0" algn="l" defTabSz="490727">
              <a:lnSpc>
                <a:spcPct val="100000"/>
              </a:lnSpc>
              <a:defRPr i="0" sz="1800">
                <a:solidFill>
                  <a:srgbClr val="000000"/>
                </a:solidFill>
              </a:defRPr>
            </a:pPr>
            <a:r>
              <a:rPr b="1" sz="2351">
                <a:solidFill>
                  <a:srgbClr val="546056"/>
                </a:solidFill>
                <a:latin typeface="+mn-lt"/>
                <a:ea typeface="+mn-ea"/>
                <a:cs typeface="+mn-cs"/>
                <a:sym typeface="Palatino"/>
              </a:rPr>
              <a:t>Director of Admissions &amp; College Registrar</a:t>
            </a:r>
            <a:endParaRPr b="1" sz="2351">
              <a:solidFill>
                <a:srgbClr val="546056"/>
              </a:solidFill>
              <a:latin typeface="+mn-lt"/>
              <a:ea typeface="+mn-ea"/>
              <a:cs typeface="+mn-cs"/>
              <a:sym typeface="Palatino"/>
            </a:endParaRPr>
          </a:p>
          <a:p>
            <a:pPr lvl="0" algn="l" defTabSz="490727">
              <a:lnSpc>
                <a:spcPct val="100000"/>
              </a:lnSpc>
              <a:defRPr i="0" sz="1800">
                <a:solidFill>
                  <a:srgbClr val="000000"/>
                </a:solidFill>
              </a:defRPr>
            </a:pPr>
            <a:r>
              <a:rPr b="1" sz="2351">
                <a:solidFill>
                  <a:srgbClr val="546056"/>
                </a:solidFill>
                <a:latin typeface="+mn-lt"/>
                <a:ea typeface="+mn-ea"/>
                <a:cs typeface="+mn-cs"/>
                <a:sym typeface="Palatino"/>
              </a:rPr>
              <a:t>Volunteer State Community College, Gallatin, TN</a:t>
            </a:r>
            <a:endParaRPr b="1" sz="2351">
              <a:solidFill>
                <a:srgbClr val="546056"/>
              </a:solidFill>
              <a:latin typeface="+mn-lt"/>
              <a:ea typeface="+mn-ea"/>
              <a:cs typeface="+mn-cs"/>
              <a:sym typeface="Palatino"/>
            </a:endParaRPr>
          </a:p>
          <a:p>
            <a:pPr lvl="0" algn="l" defTabSz="490727">
              <a:lnSpc>
                <a:spcPct val="100000"/>
              </a:lnSpc>
              <a:defRPr i="0" sz="1800">
                <a:solidFill>
                  <a:srgbClr val="000000"/>
                </a:solidFill>
              </a:defRPr>
            </a:pPr>
            <a:r>
              <a:rPr b="1" sz="2351">
                <a:solidFill>
                  <a:srgbClr val="546056"/>
                </a:solidFill>
                <a:latin typeface="+mn-lt"/>
                <a:ea typeface="+mn-ea"/>
                <a:cs typeface="+mn-cs"/>
                <a:sym typeface="Palatino"/>
              </a:rPr>
              <a:t>TnACRAO Past-President &amp; Webmaster</a:t>
            </a:r>
            <a:endParaRPr b="1" sz="2351">
              <a:solidFill>
                <a:srgbClr val="546056"/>
              </a:solidFill>
              <a:latin typeface="+mn-lt"/>
              <a:ea typeface="+mn-ea"/>
              <a:cs typeface="+mn-cs"/>
              <a:sym typeface="Palatino"/>
            </a:endParaRPr>
          </a:p>
          <a:p>
            <a:pPr lvl="0" algn="l" defTabSz="490727">
              <a:lnSpc>
                <a:spcPct val="100000"/>
              </a:lnSpc>
              <a:defRPr i="0" sz="1800">
                <a:solidFill>
                  <a:srgbClr val="000000"/>
                </a:solidFill>
              </a:defRPr>
            </a:pPr>
            <a:r>
              <a:rPr b="1" sz="2351">
                <a:solidFill>
                  <a:srgbClr val="546056"/>
                </a:solidFill>
                <a:latin typeface="+mn-lt"/>
                <a:ea typeface="+mn-ea"/>
                <a:cs typeface="+mn-cs"/>
                <a:sym typeface="Palatino"/>
              </a:rPr>
              <a:t>Incoming Program Committee Vice-Chair</a:t>
            </a:r>
            <a:endParaRPr b="1" sz="2351">
              <a:solidFill>
                <a:srgbClr val="546056"/>
              </a:solidFill>
              <a:latin typeface="+mn-lt"/>
              <a:ea typeface="+mn-ea"/>
              <a:cs typeface="+mn-cs"/>
              <a:sym typeface="Palatino"/>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Your Turn</a:t>
            </a:r>
          </a:p>
        </p:txBody>
      </p:sp>
      <p:sp>
        <p:nvSpPr>
          <p:cNvPr id="78" name="Shape 78"/>
          <p:cNvSpPr/>
          <p:nvPr>
            <p:ph type="body" idx="1"/>
          </p:nvPr>
        </p:nvSpPr>
        <p:spPr>
          <a:prstGeom prst="rect">
            <a:avLst/>
          </a:prstGeom>
        </p:spPr>
        <p:txBody>
          <a:bodyPr/>
          <a:lstStyle/>
          <a:p>
            <a:pPr lvl="0">
              <a:buBlip>
                <a:blip r:embed="rId3"/>
              </a:buBlip>
              <a:defRPr sz="1800">
                <a:solidFill>
                  <a:srgbClr val="000000"/>
                </a:solidFill>
              </a:defRPr>
            </a:pPr>
            <a:r>
              <a:rPr sz="4300">
                <a:solidFill>
                  <a:srgbClr val="546056"/>
                </a:solidFill>
              </a:rPr>
              <a:t>What are you doing on your campus that could be applied successfully to your association?</a:t>
            </a:r>
            <a:endParaRPr sz="4300">
              <a:solidFill>
                <a:srgbClr val="546056"/>
              </a:solidFill>
            </a:endParaRPr>
          </a:p>
          <a:p>
            <a:pPr lvl="0">
              <a:buBlip>
                <a:blip r:embed="rId3"/>
              </a:buBlip>
              <a:defRPr sz="1800">
                <a:solidFill>
                  <a:srgbClr val="000000"/>
                </a:solidFill>
              </a:defRPr>
            </a:pPr>
            <a:r>
              <a:rPr sz="4300">
                <a:solidFill>
                  <a:srgbClr val="546056"/>
                </a:solidFill>
              </a:rPr>
              <a:t>What is your association doing that you think others would benefit by trying?</a:t>
            </a:r>
            <a:endParaRPr sz="4300">
              <a:solidFill>
                <a:srgbClr val="546056"/>
              </a:solidFill>
            </a:endParaRPr>
          </a:p>
          <a:p>
            <a:pPr lvl="0">
              <a:buBlip>
                <a:blip r:embed="rId3"/>
              </a:buBlip>
              <a:defRPr sz="1800">
                <a:solidFill>
                  <a:srgbClr val="000000"/>
                </a:solidFill>
              </a:defRPr>
            </a:pPr>
            <a:r>
              <a:rPr sz="4300">
                <a:solidFill>
                  <a:srgbClr val="546056"/>
                </a:solidFill>
              </a:rPr>
              <a:t>What do you plan to do next?</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78"/>
                                        </p:tgtEl>
                                        <p:attrNameLst>
                                          <p:attrName>style.visibility</p:attrName>
                                        </p:attrNameLst>
                                      </p:cBhvr>
                                      <p:to>
                                        <p:strVal val="visible"/>
                                      </p:to>
                                    </p:set>
                                    <p:anim calcmode="lin" valueType="num">
                                      <p:cBhvr>
                                        <p:cTn id="7" dur="750" fill="hold"/>
                                        <p:tgtEl>
                                          <p:spTgt spid="78"/>
                                        </p:tgtEl>
                                        <p:attrNameLst>
                                          <p:attrName>ppt_w</p:attrName>
                                        </p:attrNameLst>
                                      </p:cBhvr>
                                      <p:tavLst>
                                        <p:tav tm="0">
                                          <p:val>
                                            <p:fltVal val="0"/>
                                          </p:val>
                                        </p:tav>
                                        <p:tav tm="100000">
                                          <p:val>
                                            <p:strVal val="#ppt_w"/>
                                          </p:val>
                                        </p:tav>
                                      </p:tavLst>
                                    </p:anim>
                                    <p:anim calcmode="lin" valueType="num">
                                      <p:cBhvr>
                                        <p:cTn id="8" dur="750" fill="hold"/>
                                        <p:tgtEl>
                                          <p:spTgt spid="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Parting Thought</a:t>
            </a:r>
          </a:p>
        </p:txBody>
      </p:sp>
      <p:pic>
        <p:nvPicPr>
          <p:cNvPr id="83" name="A1A6E8B6-E7FA-47F4-86DC-62ACF35E05E9-L0-001.png"/>
          <p:cNvPicPr/>
          <p:nvPr/>
        </p:nvPicPr>
        <p:blipFill>
          <a:blip r:embed="rId3">
            <a:extLst/>
          </a:blip>
          <a:stretch>
            <a:fillRect/>
          </a:stretch>
        </p:blipFill>
        <p:spPr>
          <a:xfrm>
            <a:off x="703559" y="4067759"/>
            <a:ext cx="11597682" cy="3599282"/>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fade" transition="in">
                                      <p:cBhvr>
                                        <p:cTn id="7"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Find Me</a:t>
            </a:r>
          </a:p>
        </p:txBody>
      </p:sp>
      <p:sp>
        <p:nvSpPr>
          <p:cNvPr id="88" name="Shape 88"/>
          <p:cNvSpPr/>
          <p:nvPr>
            <p:ph type="body" idx="1"/>
          </p:nvPr>
        </p:nvSpPr>
        <p:spPr>
          <a:prstGeom prst="rect">
            <a:avLst/>
          </a:prstGeom>
        </p:spPr>
        <p:txBody>
          <a:bodyPr/>
          <a:lstStyle/>
          <a:p>
            <a:pPr lvl="0">
              <a:buBlip>
                <a:blip r:embed="rId2"/>
              </a:buBlip>
              <a:defRPr sz="1800">
                <a:solidFill>
                  <a:srgbClr val="000000"/>
                </a:solidFill>
              </a:defRPr>
            </a:pPr>
            <a:r>
              <a:rPr sz="4300" u="sng">
                <a:solidFill>
                  <a:srgbClr val="546056"/>
                </a:solidFill>
                <a:hlinkClick r:id="rId3" invalidUrl="" action="" tgtFrame="" tooltip="" history="1" highlightClick="0" endSnd="0"/>
              </a:rPr>
              <a:t>facebook.com/tamyx</a:t>
            </a:r>
            <a:endParaRPr sz="4300">
              <a:solidFill>
                <a:srgbClr val="546056"/>
              </a:solidFill>
            </a:endParaRPr>
          </a:p>
          <a:p>
            <a:pPr lvl="0">
              <a:buBlip>
                <a:blip r:embed="rId2"/>
              </a:buBlip>
              <a:defRPr sz="1800">
                <a:solidFill>
                  <a:srgbClr val="000000"/>
                </a:solidFill>
              </a:defRPr>
            </a:pPr>
            <a:r>
              <a:rPr sz="4300" u="sng">
                <a:solidFill>
                  <a:srgbClr val="546056"/>
                </a:solidFill>
                <a:hlinkClick r:id="rId4" invalidUrl="" action="" tgtFrame="" tooltip="" history="1" highlightClick="0" endSnd="0"/>
              </a:rPr>
              <a:t>twitter.com/tamyx</a:t>
            </a:r>
            <a:endParaRPr sz="4300">
              <a:solidFill>
                <a:srgbClr val="546056"/>
              </a:solidFill>
            </a:endParaRPr>
          </a:p>
          <a:p>
            <a:pPr lvl="0">
              <a:buBlip>
                <a:blip r:embed="rId2"/>
              </a:buBlip>
              <a:defRPr sz="1800">
                <a:solidFill>
                  <a:srgbClr val="000000"/>
                </a:solidFill>
              </a:defRPr>
            </a:pPr>
            <a:r>
              <a:rPr sz="4300" u="sng">
                <a:solidFill>
                  <a:srgbClr val="546056"/>
                </a:solidFill>
                <a:hlinkClick r:id="rId5" invalidUrl="" action="" tgtFrame="" tooltip="" history="1" highlightClick="0" endSnd="0"/>
              </a:rPr>
              <a:t>linkedin.com/in/tamyx</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dissolve" transition="in">
                                      <p:cBhvr>
                                        <p:cTn id="7"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Social Media Expert</a:t>
            </a:r>
          </a:p>
        </p:txBody>
      </p:sp>
      <p:pic>
        <p:nvPicPr>
          <p:cNvPr id="39" name="A2943F92-1C48-497D-95EA-083EDD5CE451-L0-001.png"/>
          <p:cNvPicPr/>
          <p:nvPr/>
        </p:nvPicPr>
        <p:blipFill>
          <a:blip r:embed="rId3">
            <a:extLst/>
          </a:blip>
          <a:stretch>
            <a:fillRect/>
          </a:stretch>
        </p:blipFill>
        <p:spPr>
          <a:xfrm>
            <a:off x="654169" y="3932940"/>
            <a:ext cx="11696462" cy="363686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39"/>
                                        </p:tgtEl>
                                        <p:attrNameLst>
                                          <p:attrName>style.visibility</p:attrName>
                                        </p:attrNameLst>
                                      </p:cBhvr>
                                      <p:to>
                                        <p:strVal val="visible"/>
                                      </p:to>
                                    </p:set>
                                    <p:animEffect filter="fade" transition="in">
                                      <p:cBhvr>
                                        <p:cTn id="7"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What is Social Media?</a:t>
            </a:r>
          </a:p>
        </p:txBody>
      </p:sp>
      <p:sp>
        <p:nvSpPr>
          <p:cNvPr id="44" name="Shape 44"/>
          <p:cNvSpPr/>
          <p:nvPr>
            <p:ph type="body" idx="1"/>
          </p:nvPr>
        </p:nvSpPr>
        <p:spPr>
          <a:prstGeom prst="rect">
            <a:avLst/>
          </a:prstGeom>
        </p:spPr>
        <p:txBody>
          <a:bodyPr/>
          <a:lstStyle/>
          <a:p>
            <a:pPr lvl="0">
              <a:buBlip>
                <a:blip r:embed="rId3"/>
              </a:buBlip>
              <a:defRPr sz="1800">
                <a:solidFill>
                  <a:srgbClr val="000000"/>
                </a:solidFill>
              </a:defRPr>
            </a:pPr>
            <a:r>
              <a:rPr sz="4300">
                <a:solidFill>
                  <a:srgbClr val="546056"/>
                </a:solidFill>
              </a:rPr>
              <a:t>The "Big Three"</a:t>
            </a:r>
            <a:endParaRPr sz="4300">
              <a:solidFill>
                <a:srgbClr val="546056"/>
              </a:solidFill>
            </a:endParaRPr>
          </a:p>
          <a:p>
            <a:pPr lvl="0">
              <a:buBlip>
                <a:blip r:embed="rId3"/>
              </a:buBlip>
              <a:defRPr sz="1800">
                <a:solidFill>
                  <a:srgbClr val="000000"/>
                </a:solidFill>
              </a:defRPr>
            </a:pPr>
            <a:r>
              <a:rPr sz="4300">
                <a:solidFill>
                  <a:srgbClr val="546056"/>
                </a:solidFill>
              </a:rPr>
              <a:t>Supporting Characters</a:t>
            </a:r>
            <a:endParaRPr sz="4300">
              <a:solidFill>
                <a:srgbClr val="546056"/>
              </a:solidFill>
            </a:endParaRPr>
          </a:p>
          <a:p>
            <a:pPr lvl="0">
              <a:buBlip>
                <a:blip r:embed="rId3"/>
              </a:buBlip>
              <a:defRPr sz="1800">
                <a:solidFill>
                  <a:srgbClr val="000000"/>
                </a:solidFill>
              </a:defRPr>
            </a:pPr>
            <a:r>
              <a:rPr sz="4300">
                <a:solidFill>
                  <a:srgbClr val="546056"/>
                </a:solidFill>
              </a:rPr>
              <a:t>Leveraging Social</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animEffect filter="wipe(left)" transition="in">
                                      <p:cBhvr>
                                        <p:cTn id="7" dur="1000"/>
                                        <p:tgtEl>
                                          <p:spTgt spid="44">
                                            <p:bg/>
                                          </p:spTgt>
                                        </p:tgtEl>
                                      </p:cBhvr>
                                    </p:animEffect>
                                  </p:childTnLst>
                                </p:cTn>
                              </p:par>
                              <p:par>
                                <p:cTn id="8" presetClass="entr" presetSubtype="8" presetID="22" grpId="1" fill="hold">
                                  <p:stCondLst>
                                    <p:cond delay="0"/>
                                  </p:stCondLst>
                                  <p:iterate type="el" backwards="0">
                                    <p:tmAbs val="0"/>
                                  </p:iterate>
                                  <p:childTnLst>
                                    <p:set>
                                      <p:cBhvr>
                                        <p:cTn id="9" fill="hold"/>
                                        <p:tgtEl>
                                          <p:spTgt spid="44">
                                            <p:txEl>
                                              <p:pRg st="0" end="0"/>
                                            </p:txEl>
                                          </p:spTgt>
                                        </p:tgtEl>
                                        <p:attrNameLst>
                                          <p:attrName>style.visibility</p:attrName>
                                        </p:attrNameLst>
                                      </p:cBhvr>
                                      <p:to>
                                        <p:strVal val="visible"/>
                                      </p:to>
                                    </p:set>
                                    <p:animEffect filter="wipe(left)" transition="in">
                                      <p:cBhvr>
                                        <p:cTn id="10" dur="10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4">
                                            <p:txEl>
                                              <p:pRg st="1" end="1"/>
                                            </p:txEl>
                                          </p:spTgt>
                                        </p:tgtEl>
                                        <p:attrNameLst>
                                          <p:attrName>style.visibility</p:attrName>
                                        </p:attrNameLst>
                                      </p:cBhvr>
                                      <p:to>
                                        <p:strVal val="visible"/>
                                      </p:to>
                                    </p:set>
                                    <p:animEffect filter="wipe(left)" transition="in">
                                      <p:cBhvr>
                                        <p:cTn id="15" dur="1000"/>
                                        <p:tgtEl>
                                          <p:spTgt spid="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4">
                                            <p:txEl>
                                              <p:pRg st="2" end="2"/>
                                            </p:txEl>
                                          </p:spTgt>
                                        </p:tgtEl>
                                        <p:attrNameLst>
                                          <p:attrName>style.visibility</p:attrName>
                                        </p:attrNameLst>
                                      </p:cBhvr>
                                      <p:to>
                                        <p:strVal val="visible"/>
                                      </p:to>
                                    </p:set>
                                    <p:animEffect filter="wipe(left)" transition="in">
                                      <p:cBhvr>
                                        <p:cTn id="20" dur="1000"/>
                                        <p:tgtEl>
                                          <p:spTgt spid="4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
          <p:cNvPicPr/>
          <p:nvPr/>
        </p:nvPicPr>
        <p:blipFill>
          <a:blip r:embed="rId3">
            <a:extLst/>
          </a:blip>
          <a:stretch>
            <a:fillRect/>
          </a:stretch>
        </p:blipFill>
        <p:spPr>
          <a:xfrm>
            <a:off x="6477000" y="603250"/>
            <a:ext cx="5918200" cy="8547100"/>
          </a:xfrm>
          <a:prstGeom prst="rect">
            <a:avLst/>
          </a:prstGeom>
        </p:spPr>
      </p:pic>
      <p:sp>
        <p:nvSpPr>
          <p:cNvPr id="49" name="Shape 49"/>
          <p:cNvSpPr/>
          <p:nvPr>
            <p:ph type="title"/>
          </p:nvPr>
        </p:nvSpPr>
        <p:spPr>
          <a:prstGeom prst="rect">
            <a:avLst/>
          </a:prstGeom>
        </p:spPr>
        <p:txBody>
          <a:bodyPr/>
          <a:lstStyle/>
          <a:p>
            <a:pPr lvl="0">
              <a:defRPr sz="1800">
                <a:solidFill>
                  <a:srgbClr val="000000"/>
                </a:solidFill>
              </a:defRPr>
            </a:pPr>
            <a:r>
              <a:rPr sz="7000">
                <a:solidFill>
                  <a:srgbClr val="546056"/>
                </a:solidFill>
              </a:rPr>
              <a:t>Social Media</a:t>
            </a:r>
          </a:p>
        </p:txBody>
      </p:sp>
      <p:sp>
        <p:nvSpPr>
          <p:cNvPr id="50" name="Shape 50"/>
          <p:cNvSpPr/>
          <p:nvPr>
            <p:ph type="body" idx="1"/>
          </p:nvPr>
        </p:nvSpPr>
        <p:spPr>
          <a:prstGeom prst="rect">
            <a:avLst/>
          </a:prstGeom>
        </p:spPr>
        <p:txBody>
          <a:bodyPr/>
          <a:lstStyle/>
          <a:p>
            <a:pPr lvl="0">
              <a:defRPr i="0" sz="1800">
                <a:solidFill>
                  <a:srgbClr val="000000"/>
                </a:solidFill>
              </a:defRPr>
            </a:pPr>
            <a:r>
              <a:rPr i="1" sz="3200">
                <a:solidFill>
                  <a:srgbClr val="717D75"/>
                </a:solidFill>
              </a:rPr>
              <a:t>explained with bacon</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48"/>
                                        </p:tgtEl>
                                        <p:attrNameLst>
                                          <p:attrName>style.visibility</p:attrName>
                                        </p:attrNameLst>
                                      </p:cBhvr>
                                      <p:to>
                                        <p:strVal val="visible"/>
                                      </p:to>
                                    </p:set>
                                    <p:animEffect filter="fade" transition="in">
                                      <p:cBhvr>
                                        <p:cTn id="7" dur="10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Brand Awareness</a:t>
            </a:r>
          </a:p>
        </p:txBody>
      </p:sp>
      <p:sp>
        <p:nvSpPr>
          <p:cNvPr id="55" name="Shape 55"/>
          <p:cNvSpPr/>
          <p:nvPr>
            <p:ph type="body" idx="1"/>
          </p:nvPr>
        </p:nvSpPr>
        <p:spPr>
          <a:prstGeom prst="rect">
            <a:avLst/>
          </a:prstGeom>
        </p:spPr>
        <p:txBody>
          <a:bodyPr/>
          <a:lstStyle/>
          <a:p>
            <a:pPr lvl="0" marL="480059" indent="-480059" defTabSz="525779">
              <a:spcBef>
                <a:spcPts val="3700"/>
              </a:spcBef>
              <a:buBlip>
                <a:blip r:embed="rId3"/>
              </a:buBlip>
              <a:defRPr sz="1800">
                <a:solidFill>
                  <a:srgbClr val="000000"/>
                </a:solidFill>
              </a:defRPr>
            </a:pPr>
            <a:r>
              <a:rPr sz="3870">
                <a:solidFill>
                  <a:srgbClr val="546056"/>
                </a:solidFill>
              </a:rPr>
              <a:t>Coke</a:t>
            </a:r>
            <a:endParaRPr sz="3870">
              <a:solidFill>
                <a:srgbClr val="546056"/>
              </a:solidFill>
            </a:endParaRPr>
          </a:p>
          <a:p>
            <a:pPr lvl="0" marL="480059" indent="-480059" defTabSz="525779">
              <a:spcBef>
                <a:spcPts val="3700"/>
              </a:spcBef>
              <a:buBlip>
                <a:blip r:embed="rId3"/>
              </a:buBlip>
              <a:defRPr sz="1800">
                <a:solidFill>
                  <a:srgbClr val="000000"/>
                </a:solidFill>
              </a:defRPr>
            </a:pPr>
            <a:r>
              <a:rPr sz="3870">
                <a:solidFill>
                  <a:srgbClr val="546056"/>
                </a:solidFill>
              </a:rPr>
              <a:t>Campbell's Soup</a:t>
            </a:r>
            <a:endParaRPr sz="3870">
              <a:solidFill>
                <a:srgbClr val="546056"/>
              </a:solidFill>
            </a:endParaRPr>
          </a:p>
          <a:p>
            <a:pPr lvl="0" marL="480059" indent="-480059" defTabSz="525779">
              <a:spcBef>
                <a:spcPts val="3700"/>
              </a:spcBef>
              <a:buBlip>
                <a:blip r:embed="rId3"/>
              </a:buBlip>
              <a:defRPr sz="1800">
                <a:solidFill>
                  <a:srgbClr val="000000"/>
                </a:solidFill>
              </a:defRPr>
            </a:pPr>
            <a:r>
              <a:rPr sz="3870">
                <a:solidFill>
                  <a:srgbClr val="546056"/>
                </a:solidFill>
              </a:rPr>
              <a:t>McDonald's</a:t>
            </a:r>
            <a:endParaRPr sz="3870">
              <a:solidFill>
                <a:srgbClr val="546056"/>
              </a:solidFill>
            </a:endParaRPr>
          </a:p>
          <a:p>
            <a:pPr lvl="0" marL="480059" indent="-480059" defTabSz="525779">
              <a:spcBef>
                <a:spcPts val="3700"/>
              </a:spcBef>
              <a:buBlip>
                <a:blip r:embed="rId3"/>
              </a:buBlip>
              <a:defRPr sz="1800">
                <a:solidFill>
                  <a:srgbClr val="000000"/>
                </a:solidFill>
              </a:defRPr>
            </a:pPr>
            <a:r>
              <a:rPr sz="3870">
                <a:solidFill>
                  <a:srgbClr val="546056"/>
                </a:solidFill>
              </a:rPr>
              <a:t>Southwest Airlines</a:t>
            </a:r>
            <a:endParaRPr sz="3870">
              <a:solidFill>
                <a:srgbClr val="546056"/>
              </a:solidFill>
            </a:endParaRPr>
          </a:p>
          <a:p>
            <a:pPr lvl="0" marL="480059" indent="-480059" defTabSz="525779">
              <a:spcBef>
                <a:spcPts val="3700"/>
              </a:spcBef>
              <a:buBlip>
                <a:blip r:embed="rId3"/>
              </a:buBlip>
              <a:defRPr sz="1800">
                <a:solidFill>
                  <a:srgbClr val="000000"/>
                </a:solidFill>
              </a:defRPr>
            </a:pPr>
            <a:r>
              <a:rPr sz="3870">
                <a:solidFill>
                  <a:srgbClr val="546056"/>
                </a:solidFill>
              </a:rPr>
              <a:t>Nike</a:t>
            </a:r>
            <a:endParaRPr sz="3870">
              <a:solidFill>
                <a:srgbClr val="546056"/>
              </a:solidFill>
            </a:endParaRPr>
          </a:p>
          <a:p>
            <a:pPr lvl="0" marL="480059" indent="-480059" defTabSz="525779">
              <a:spcBef>
                <a:spcPts val="3700"/>
              </a:spcBef>
              <a:buBlip>
                <a:blip r:embed="rId3"/>
              </a:buBlip>
              <a:defRPr sz="1800">
                <a:solidFill>
                  <a:srgbClr val="000000"/>
                </a:solidFill>
              </a:defRPr>
            </a:pPr>
            <a:r>
              <a:rPr sz="3870">
                <a:solidFill>
                  <a:srgbClr val="546056"/>
                </a:solidFill>
              </a:rPr>
              <a:t>Your Association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5">
                                            <p:bg/>
                                          </p:spTgt>
                                        </p:tgtEl>
                                        <p:attrNameLst>
                                          <p:attrName>style.visibility</p:attrName>
                                        </p:attrNameLst>
                                      </p:cBhvr>
                                      <p:to>
                                        <p:strVal val="visible"/>
                                      </p:to>
                                    </p:set>
                                    <p:animEffect filter="wipe(left)" transition="in">
                                      <p:cBhvr>
                                        <p:cTn id="7" dur="1000"/>
                                        <p:tgtEl>
                                          <p:spTgt spid="55">
                                            <p:bg/>
                                          </p:spTgt>
                                        </p:tgtEl>
                                      </p:cBhvr>
                                    </p:animEffect>
                                  </p:childTnLst>
                                </p:cTn>
                              </p:par>
                              <p:par>
                                <p:cTn id="8" presetClass="entr" presetSubtype="8" presetID="22" grpId="1" fill="hold">
                                  <p:stCondLst>
                                    <p:cond delay="0"/>
                                  </p:stCondLst>
                                  <p:iterate type="el" backwards="0">
                                    <p:tmAbs val="0"/>
                                  </p:iterate>
                                  <p:childTnLst>
                                    <p:set>
                                      <p:cBhvr>
                                        <p:cTn id="9" fill="hold"/>
                                        <p:tgtEl>
                                          <p:spTgt spid="55">
                                            <p:txEl>
                                              <p:pRg st="0" end="0"/>
                                            </p:txEl>
                                          </p:spTgt>
                                        </p:tgtEl>
                                        <p:attrNameLst>
                                          <p:attrName>style.visibility</p:attrName>
                                        </p:attrNameLst>
                                      </p:cBhvr>
                                      <p:to>
                                        <p:strVal val="visible"/>
                                      </p:to>
                                    </p:set>
                                    <p:animEffect filter="wipe(left)" transition="in">
                                      <p:cBhvr>
                                        <p:cTn id="10" dur="1000"/>
                                        <p:tgtEl>
                                          <p:spTgt spid="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55">
                                            <p:txEl>
                                              <p:pRg st="1" end="1"/>
                                            </p:txEl>
                                          </p:spTgt>
                                        </p:tgtEl>
                                        <p:attrNameLst>
                                          <p:attrName>style.visibility</p:attrName>
                                        </p:attrNameLst>
                                      </p:cBhvr>
                                      <p:to>
                                        <p:strVal val="visible"/>
                                      </p:to>
                                    </p:set>
                                    <p:animEffect filter="wipe(left)" transition="in">
                                      <p:cBhvr>
                                        <p:cTn id="15" dur="1000"/>
                                        <p:tgtEl>
                                          <p:spTgt spid="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55">
                                            <p:txEl>
                                              <p:pRg st="2" end="2"/>
                                            </p:txEl>
                                          </p:spTgt>
                                        </p:tgtEl>
                                        <p:attrNameLst>
                                          <p:attrName>style.visibility</p:attrName>
                                        </p:attrNameLst>
                                      </p:cBhvr>
                                      <p:to>
                                        <p:strVal val="visible"/>
                                      </p:to>
                                    </p:set>
                                    <p:animEffect filter="wipe(left)" transition="in">
                                      <p:cBhvr>
                                        <p:cTn id="20" dur="1000"/>
                                        <p:tgtEl>
                                          <p:spTgt spid="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55">
                                            <p:txEl>
                                              <p:pRg st="3" end="3"/>
                                            </p:txEl>
                                          </p:spTgt>
                                        </p:tgtEl>
                                        <p:attrNameLst>
                                          <p:attrName>style.visibility</p:attrName>
                                        </p:attrNameLst>
                                      </p:cBhvr>
                                      <p:to>
                                        <p:strVal val="visible"/>
                                      </p:to>
                                    </p:set>
                                    <p:animEffect filter="wipe(left)" transition="in">
                                      <p:cBhvr>
                                        <p:cTn id="25" dur="1000"/>
                                        <p:tgtEl>
                                          <p:spTgt spid="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55">
                                            <p:txEl>
                                              <p:pRg st="4" end="4"/>
                                            </p:txEl>
                                          </p:spTgt>
                                        </p:tgtEl>
                                        <p:attrNameLst>
                                          <p:attrName>style.visibility</p:attrName>
                                        </p:attrNameLst>
                                      </p:cBhvr>
                                      <p:to>
                                        <p:strVal val="visible"/>
                                      </p:to>
                                    </p:set>
                                    <p:animEffect filter="wipe(left)" transition="in">
                                      <p:cBhvr>
                                        <p:cTn id="30" dur="1000"/>
                                        <p:tgtEl>
                                          <p:spTgt spid="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55">
                                            <p:txEl>
                                              <p:pRg st="5" end="5"/>
                                            </p:txEl>
                                          </p:spTgt>
                                        </p:tgtEl>
                                        <p:attrNameLst>
                                          <p:attrName>style.visibility</p:attrName>
                                        </p:attrNameLst>
                                      </p:cBhvr>
                                      <p:to>
                                        <p:strVal val="visible"/>
                                      </p:to>
                                    </p:set>
                                    <p:animEffect filter="wipe(left)" transition="in">
                                      <p:cBhvr>
                                        <p:cTn id="35" dur="1000"/>
                                        <p:tgtEl>
                                          <p:spTgt spid="5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Dogbert</a:t>
            </a:r>
          </a:p>
        </p:txBody>
      </p:sp>
      <p:pic>
        <p:nvPicPr>
          <p:cNvPr id="60" name="2BA1B85B-5A20-4C9D-AA04-225A51C428EC-L0-001.png"/>
          <p:cNvPicPr/>
          <p:nvPr/>
        </p:nvPicPr>
        <p:blipFill>
          <a:blip r:embed="rId3">
            <a:extLst/>
          </a:blip>
          <a:stretch>
            <a:fillRect/>
          </a:stretch>
        </p:blipFill>
        <p:spPr>
          <a:xfrm>
            <a:off x="762314" y="4082233"/>
            <a:ext cx="11480172" cy="3570334"/>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fade" transition="in">
                                      <p:cBhvr>
                                        <p:cTn id="7"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Why? Oh, why?</a:t>
            </a:r>
          </a:p>
        </p:txBody>
      </p:sp>
      <p:sp>
        <p:nvSpPr>
          <p:cNvPr id="65" name="Shape 65"/>
          <p:cNvSpPr/>
          <p:nvPr>
            <p:ph type="body" idx="1"/>
          </p:nvPr>
        </p:nvSpPr>
        <p:spPr>
          <a:prstGeom prst="rect">
            <a:avLst/>
          </a:prstGeom>
        </p:spPr>
        <p:txBody>
          <a:bodyPr/>
          <a:lstStyle/>
          <a:p>
            <a:pPr lvl="0" marL="0" indent="0" algn="ctr">
              <a:spcBef>
                <a:spcPts val="0"/>
              </a:spcBef>
              <a:buSzTx/>
              <a:buNone/>
              <a:defRPr sz="1800">
                <a:solidFill>
                  <a:srgbClr val="000000"/>
                </a:solidFill>
              </a:defRPr>
            </a:pPr>
            <a:r>
              <a:rPr sz="7000">
                <a:solidFill>
                  <a:srgbClr val="546056"/>
                </a:solidFill>
              </a:rPr>
              <a:t>Purpose</a:t>
            </a:r>
            <a:endParaRPr sz="7000">
              <a:solidFill>
                <a:srgbClr val="546056"/>
              </a:solidFill>
            </a:endParaRPr>
          </a:p>
          <a:p>
            <a:pPr lvl="0" marL="0" indent="0" algn="ctr">
              <a:lnSpc>
                <a:spcPct val="110000"/>
              </a:lnSpc>
              <a:spcBef>
                <a:spcPts val="0"/>
              </a:spcBef>
              <a:buSzTx/>
              <a:buNone/>
              <a:defRPr sz="1800">
                <a:solidFill>
                  <a:srgbClr val="000000"/>
                </a:solidFill>
              </a:defRPr>
            </a:pPr>
            <a:r>
              <a:rPr i="1" sz="3200">
                <a:solidFill>
                  <a:srgbClr val="717D75"/>
                </a:solidFill>
                <a:latin typeface="Hoefler Text"/>
                <a:ea typeface="Hoefler Text"/>
                <a:cs typeface="Hoefler Text"/>
                <a:sym typeface="Hoefler Text"/>
              </a:rPr>
              <a:t>(or, What's the story, Morning Glory?)</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65"/>
                                        </p:tgtEl>
                                        <p:attrNameLst>
                                          <p:attrName>style.visibility</p:attrName>
                                        </p:attrNameLst>
                                      </p:cBhvr>
                                      <p:to>
                                        <p:strVal val="visible"/>
                                      </p:to>
                                    </p:set>
                                    <p:anim calcmode="lin" valueType="num">
                                      <p:cBhvr>
                                        <p:cTn id="7" dur="1000" fill="hold"/>
                                        <p:tgtEl>
                                          <p:spTgt spid="65"/>
                                        </p:tgtEl>
                                        <p:attrNameLst>
                                          <p:attrName>ppt_x</p:attrName>
                                        </p:attrNameLst>
                                      </p:cBhvr>
                                      <p:tavLst>
                                        <p:tav tm="0">
                                          <p:val>
                                            <p:strVal val="#ppt_x"/>
                                          </p:val>
                                        </p:tav>
                                        <p:tav tm="100000">
                                          <p:val>
                                            <p:strVal val="#ppt_x"/>
                                          </p:val>
                                        </p:tav>
                                      </p:tavLst>
                                    </p:anim>
                                    <p:anim calcmode="lin" valueType="num">
                                      <p:cBhvr>
                                        <p:cTn id="8"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Users Want to Use</a:t>
            </a:r>
          </a:p>
        </p:txBody>
      </p:sp>
      <p:sp>
        <p:nvSpPr>
          <p:cNvPr id="70" name="Shape 70"/>
          <p:cNvSpPr/>
          <p:nvPr>
            <p:ph type="body" idx="1"/>
          </p:nvPr>
        </p:nvSpPr>
        <p:spPr>
          <a:prstGeom prst="rect">
            <a:avLst/>
          </a:prstGeom>
        </p:spPr>
        <p:txBody>
          <a:bodyPr/>
          <a:lstStyle/>
          <a:p>
            <a:pPr lvl="0">
              <a:buBlip>
                <a:blip r:embed="rId2"/>
              </a:buBlip>
              <a:defRPr sz="1800">
                <a:solidFill>
                  <a:srgbClr val="000000"/>
                </a:solidFill>
              </a:defRPr>
            </a:pPr>
            <a:r>
              <a:rPr sz="4300">
                <a:solidFill>
                  <a:srgbClr val="546056"/>
                </a:solidFill>
              </a:rPr>
              <a:t>Where are your members already gathering?</a:t>
            </a:r>
            <a:endParaRPr sz="4300">
              <a:solidFill>
                <a:srgbClr val="546056"/>
              </a:solidFill>
            </a:endParaRPr>
          </a:p>
          <a:p>
            <a:pPr lvl="0">
              <a:buBlip>
                <a:blip r:embed="rId2"/>
              </a:buBlip>
              <a:defRPr sz="1800">
                <a:solidFill>
                  <a:srgbClr val="000000"/>
                </a:solidFill>
              </a:defRPr>
            </a:pPr>
            <a:r>
              <a:rPr sz="4300">
                <a:solidFill>
                  <a:srgbClr val="546056"/>
                </a:solidFill>
              </a:rPr>
              <a:t>What do they want to share?</a:t>
            </a:r>
            <a:endParaRPr sz="4300">
              <a:solidFill>
                <a:srgbClr val="546056"/>
              </a:solidFill>
            </a:endParaRPr>
          </a:p>
          <a:p>
            <a:pPr lvl="0">
              <a:buBlip>
                <a:blip r:embed="rId2"/>
              </a:buBlip>
              <a:defRPr sz="1800">
                <a:solidFill>
                  <a:srgbClr val="000000"/>
                </a:solidFill>
              </a:defRPr>
            </a:pPr>
            <a:r>
              <a:rPr sz="4300">
                <a:solidFill>
                  <a:srgbClr val="546056"/>
                </a:solidFill>
              </a:rPr>
              <a:t>What benefit will they get from sharing?</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0">
                                            <p:bg/>
                                          </p:spTgt>
                                        </p:tgtEl>
                                        <p:attrNameLst>
                                          <p:attrName>style.visibility</p:attrName>
                                        </p:attrNameLst>
                                      </p:cBhvr>
                                      <p:to>
                                        <p:strVal val="visible"/>
                                      </p:to>
                                    </p:set>
                                    <p:animEffect filter="wipe(left)" transition="in">
                                      <p:cBhvr>
                                        <p:cTn id="7" dur="1000"/>
                                        <p:tgtEl>
                                          <p:spTgt spid="70">
                                            <p:bg/>
                                          </p:spTgt>
                                        </p:tgtEl>
                                      </p:cBhvr>
                                    </p:animEffect>
                                  </p:childTnLst>
                                </p:cTn>
                              </p:par>
                              <p:par>
                                <p:cTn id="8" presetClass="entr" presetSubtype="8" presetID="22" grpId="1" fill="hold">
                                  <p:stCondLst>
                                    <p:cond delay="0"/>
                                  </p:stCondLst>
                                  <p:iterate type="el" backwards="0">
                                    <p:tmAbs val="0"/>
                                  </p:iterate>
                                  <p:childTnLst>
                                    <p:set>
                                      <p:cBhvr>
                                        <p:cTn id="9" fill="hold"/>
                                        <p:tgtEl>
                                          <p:spTgt spid="70">
                                            <p:txEl>
                                              <p:pRg st="0" end="0"/>
                                            </p:txEl>
                                          </p:spTgt>
                                        </p:tgtEl>
                                        <p:attrNameLst>
                                          <p:attrName>style.visibility</p:attrName>
                                        </p:attrNameLst>
                                      </p:cBhvr>
                                      <p:to>
                                        <p:strVal val="visible"/>
                                      </p:to>
                                    </p:set>
                                    <p:animEffect filter="wipe(left)" transition="in">
                                      <p:cBhvr>
                                        <p:cTn id="10" dur="1000"/>
                                        <p:tgtEl>
                                          <p:spTgt spid="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0">
                                            <p:txEl>
                                              <p:pRg st="1" end="1"/>
                                            </p:txEl>
                                          </p:spTgt>
                                        </p:tgtEl>
                                        <p:attrNameLst>
                                          <p:attrName>style.visibility</p:attrName>
                                        </p:attrNameLst>
                                      </p:cBhvr>
                                      <p:to>
                                        <p:strVal val="visible"/>
                                      </p:to>
                                    </p:set>
                                    <p:animEffect filter="wipe(left)" transition="in">
                                      <p:cBhvr>
                                        <p:cTn id="15" dur="1000"/>
                                        <p:tgtEl>
                                          <p:spTgt spid="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70">
                                            <p:txEl>
                                              <p:pRg st="2" end="2"/>
                                            </p:txEl>
                                          </p:spTgt>
                                        </p:tgtEl>
                                        <p:attrNameLst>
                                          <p:attrName>style.visibility</p:attrName>
                                        </p:attrNameLst>
                                      </p:cBhvr>
                                      <p:to>
                                        <p:strVal val="visible"/>
                                      </p:to>
                                    </p:set>
                                    <p:animEffect filter="wipe(left)" transition="in">
                                      <p:cBhvr>
                                        <p:cTn id="20" dur="1000"/>
                                        <p:tgtEl>
                                          <p:spTgt spid="7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Posting with Purpose</a:t>
            </a:r>
          </a:p>
        </p:txBody>
      </p:sp>
      <p:sp>
        <p:nvSpPr>
          <p:cNvPr id="73" name="Shape 73"/>
          <p:cNvSpPr/>
          <p:nvPr>
            <p:ph type="body" idx="1"/>
          </p:nvPr>
        </p:nvSpPr>
        <p:spPr>
          <a:prstGeom prst="rect">
            <a:avLst/>
          </a:prstGeom>
        </p:spPr>
        <p:txBody>
          <a:bodyPr/>
          <a:lstStyle/>
          <a:p>
            <a:pPr lvl="0">
              <a:buBlip>
                <a:blip r:embed="rId3"/>
              </a:buBlip>
              <a:defRPr sz="1800">
                <a:solidFill>
                  <a:srgbClr val="000000"/>
                </a:solidFill>
              </a:defRPr>
            </a:pPr>
            <a:r>
              <a:rPr sz="4300">
                <a:solidFill>
                  <a:srgbClr val="546056"/>
                </a:solidFill>
              </a:rPr>
              <a:t>Voice</a:t>
            </a:r>
            <a:endParaRPr sz="4300">
              <a:solidFill>
                <a:srgbClr val="546056"/>
              </a:solidFill>
            </a:endParaRPr>
          </a:p>
          <a:p>
            <a:pPr lvl="0">
              <a:buBlip>
                <a:blip r:embed="rId3"/>
              </a:buBlip>
              <a:defRPr sz="1800">
                <a:solidFill>
                  <a:srgbClr val="000000"/>
                </a:solidFill>
              </a:defRPr>
            </a:pPr>
            <a:r>
              <a:rPr sz="4300">
                <a:solidFill>
                  <a:srgbClr val="546056"/>
                </a:solidFill>
              </a:rPr>
              <a:t>Timing</a:t>
            </a:r>
            <a:endParaRPr sz="4300">
              <a:solidFill>
                <a:srgbClr val="546056"/>
              </a:solidFill>
            </a:endParaRPr>
          </a:p>
          <a:p>
            <a:pPr lvl="0">
              <a:buBlip>
                <a:blip r:embed="rId3"/>
              </a:buBlip>
              <a:defRPr sz="1800">
                <a:solidFill>
                  <a:srgbClr val="000000"/>
                </a:solidFill>
              </a:defRPr>
            </a:pPr>
            <a:r>
              <a:rPr sz="4300">
                <a:solidFill>
                  <a:srgbClr val="546056"/>
                </a:solidFill>
              </a:rPr>
              <a:t>Responsiveness </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animEffect filter="wipe(left)" transition="in">
                                      <p:cBhvr>
                                        <p:cTn id="7" dur="1000"/>
                                        <p:tgtEl>
                                          <p:spTgt spid="73">
                                            <p:bg/>
                                          </p:spTgt>
                                        </p:tgtEl>
                                      </p:cBhvr>
                                    </p:animEffect>
                                  </p:childTnLst>
                                </p:cTn>
                              </p:par>
                              <p:par>
                                <p:cTn id="8" presetClass="entr" presetSubtype="8" presetID="22" grpId="1" fill="hold">
                                  <p:stCondLst>
                                    <p:cond delay="0"/>
                                  </p:stCondLst>
                                  <p:iterate type="el" backwards="0">
                                    <p:tmAbs val="0"/>
                                  </p:iterate>
                                  <p:childTnLst>
                                    <p:set>
                                      <p:cBhvr>
                                        <p:cTn id="9" fill="hold"/>
                                        <p:tgtEl>
                                          <p:spTgt spid="73">
                                            <p:txEl>
                                              <p:pRg st="0" end="0"/>
                                            </p:txEl>
                                          </p:spTgt>
                                        </p:tgtEl>
                                        <p:attrNameLst>
                                          <p:attrName>style.visibility</p:attrName>
                                        </p:attrNameLst>
                                      </p:cBhvr>
                                      <p:to>
                                        <p:strVal val="visible"/>
                                      </p:to>
                                    </p:set>
                                    <p:animEffect filter="wipe(left)" transition="in">
                                      <p:cBhvr>
                                        <p:cTn id="10" dur="1000"/>
                                        <p:tgtEl>
                                          <p:spTgt spid="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3">
                                            <p:txEl>
                                              <p:pRg st="1" end="1"/>
                                            </p:txEl>
                                          </p:spTgt>
                                        </p:tgtEl>
                                        <p:attrNameLst>
                                          <p:attrName>style.visibility</p:attrName>
                                        </p:attrNameLst>
                                      </p:cBhvr>
                                      <p:to>
                                        <p:strVal val="visible"/>
                                      </p:to>
                                    </p:set>
                                    <p:animEffect filter="wipe(left)" transition="in">
                                      <p:cBhvr>
                                        <p:cTn id="15" dur="1000"/>
                                        <p:tgtEl>
                                          <p:spTgt spid="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73">
                                            <p:txEl>
                                              <p:pRg st="2" end="2"/>
                                            </p:txEl>
                                          </p:spTgt>
                                        </p:tgtEl>
                                        <p:attrNameLst>
                                          <p:attrName>style.visibility</p:attrName>
                                        </p:attrNameLst>
                                      </p:cBhvr>
                                      <p:to>
                                        <p:strVal val="visible"/>
                                      </p:to>
                                    </p:set>
                                    <p:animEffect filter="wipe(left)" transition="in">
                                      <p:cBhvr>
                                        <p:cTn id="20" dur="1000"/>
                                        <p:tgtEl>
                                          <p:spTgt spid="7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