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17"/>
  </p:notesMasterIdLst>
  <p:sldIdLst>
    <p:sldId id="262" r:id="rId6"/>
    <p:sldId id="260" r:id="rId7"/>
    <p:sldId id="269" r:id="rId8"/>
    <p:sldId id="270" r:id="rId9"/>
    <p:sldId id="280" r:id="rId10"/>
    <p:sldId id="256" r:id="rId11"/>
    <p:sldId id="266" r:id="rId12"/>
    <p:sldId id="267" r:id="rId13"/>
    <p:sldId id="279" r:id="rId14"/>
    <p:sldId id="277" r:id="rId15"/>
    <p:sldId id="27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C94E"/>
    <a:srgbClr val="96BC5A"/>
    <a:srgbClr val="90B957"/>
    <a:srgbClr val="94C055"/>
    <a:srgbClr val="8FC854"/>
    <a:srgbClr val="80B24C"/>
    <a:srgbClr val="8FBD56"/>
    <a:srgbClr val="91C755"/>
    <a:srgbClr val="91CE55"/>
    <a:srgbClr val="91CE5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67" autoAdjust="0"/>
    <p:restoredTop sz="94220" autoAdjust="0"/>
  </p:normalViewPr>
  <p:slideViewPr>
    <p:cSldViewPr snapToObjects="1">
      <p:cViewPr varScale="1">
        <p:scale>
          <a:sx n="84" d="100"/>
          <a:sy n="84" d="100"/>
        </p:scale>
        <p:origin x="121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14" Type="http://schemas.openxmlformats.org/officeDocument/2006/relationships/slide" Target="slides/slide9.xml"/><Relationship Id="rId9"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A9B25-DBCC-4249-829D-B3BC1E0E411F}" type="datetimeFigureOut">
              <a:t>3/17/2016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06C930-0C39-C14E-9A81-5D25950FD497}" type="slidenum">
              <a:t>‹#›</a:t>
            </a:fld>
            <a:endParaRPr lang="en-US"/>
          </a:p>
        </p:txBody>
      </p:sp>
    </p:spTree>
    <p:extLst>
      <p:ext uri="{BB962C8B-B14F-4D97-AF65-F5344CB8AC3E}">
        <p14:creationId xmlns:p14="http://schemas.microsoft.com/office/powerpoint/2010/main" val="323992358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06C930-0C39-C14E-9A81-5D25950FD497}" type="slidenum">
              <a:rPr lang="en-US" smtClean="0"/>
              <a:t>3</a:t>
            </a:fld>
            <a:endParaRPr lang="en-US"/>
          </a:p>
        </p:txBody>
      </p:sp>
    </p:spTree>
    <p:extLst>
      <p:ext uri="{BB962C8B-B14F-4D97-AF65-F5344CB8AC3E}">
        <p14:creationId xmlns:p14="http://schemas.microsoft.com/office/powerpoint/2010/main" val="28783703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pic>
        <p:nvPicPr>
          <p:cNvPr id="2" name="Picture 1" descr="FSA-4C cop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0044" y="5845502"/>
            <a:ext cx="5828521" cy="547430"/>
          </a:xfrm>
          <a:prstGeom prst="rect">
            <a:avLst/>
          </a:prstGeom>
        </p:spPr>
      </p:pic>
      <p:sp>
        <p:nvSpPr>
          <p:cNvPr id="11" name="Rectangle 1"/>
          <p:cNvSpPr>
            <a:spLocks/>
          </p:cNvSpPr>
          <p:nvPr userDrawn="1"/>
        </p:nvSpPr>
        <p:spPr bwMode="auto">
          <a:xfrm>
            <a:off x="1" y="0"/>
            <a:ext cx="9146460" cy="5486398"/>
          </a:xfrm>
          <a:prstGeom prst="rect">
            <a:avLst/>
          </a:prstGeom>
          <a:solidFill>
            <a:srgbClr val="95C94E"/>
          </a:solidFill>
          <a:ln>
            <a:noFill/>
          </a:ln>
        </p:spPr>
        <p:txBody>
          <a:bodyPr lIns="0" tIns="0" rIns="0" bIns="0"/>
          <a:lstStyle/>
          <a:p>
            <a:endParaRPr lang="en-US">
              <a:solidFill>
                <a:prstClr val="black"/>
              </a:solidFill>
              <a:latin typeface="Calibri"/>
            </a:endParaRPr>
          </a:p>
        </p:txBody>
      </p:sp>
      <p:sp>
        <p:nvSpPr>
          <p:cNvPr id="7" name="Subtitle 2"/>
          <p:cNvSpPr>
            <a:spLocks noGrp="1"/>
          </p:cNvSpPr>
          <p:nvPr>
            <p:ph type="subTitle" idx="1"/>
          </p:nvPr>
        </p:nvSpPr>
        <p:spPr>
          <a:xfrm>
            <a:off x="410190" y="2667000"/>
            <a:ext cx="8425545" cy="704850"/>
          </a:xfrm>
          <a:prstGeom prst="rect">
            <a:avLst/>
          </a:prstGeom>
        </p:spPr>
        <p:txBody>
          <a:bodyPr vert="horz"/>
          <a:lstStyle>
            <a:lvl1pPr marL="0" indent="0" algn="l">
              <a:buNone/>
              <a:defRPr sz="2400" b="0">
                <a:solidFill>
                  <a:schemeClr val="bg1">
                    <a:lumMod val="95000"/>
                  </a:schemeClr>
                </a:solidFill>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8" name="Content Placeholder 10"/>
          <p:cNvSpPr>
            <a:spLocks noGrp="1"/>
          </p:cNvSpPr>
          <p:nvPr>
            <p:ph sz="quarter" idx="10"/>
          </p:nvPr>
        </p:nvSpPr>
        <p:spPr>
          <a:xfrm>
            <a:off x="1650998" y="4790091"/>
            <a:ext cx="7021286" cy="596677"/>
          </a:xfrm>
          <a:prstGeom prst="rect">
            <a:avLst/>
          </a:prstGeom>
        </p:spPr>
        <p:txBody>
          <a:bodyPr vert="horz"/>
          <a:lstStyle>
            <a:lvl1pPr marL="0" indent="0" algn="r">
              <a:buNone/>
              <a:defRPr sz="2200">
                <a:solidFill>
                  <a:srgbClr val="FFFFFF"/>
                </a:solidFill>
                <a:latin typeface="Arial"/>
                <a:cs typeface="Arial"/>
              </a:defRPr>
            </a:lvl1pPr>
            <a:lvl2pPr algn="r">
              <a:defRPr sz="3600">
                <a:latin typeface="Arial"/>
                <a:cs typeface="Arial"/>
              </a:defRPr>
            </a:lvl2pPr>
            <a:lvl3pPr algn="r">
              <a:defRPr sz="3600">
                <a:latin typeface="Arial"/>
                <a:cs typeface="Arial"/>
              </a:defRPr>
            </a:lvl3pPr>
            <a:lvl4pPr algn="r">
              <a:defRPr sz="3600">
                <a:latin typeface="Arial"/>
                <a:cs typeface="Arial"/>
              </a:defRPr>
            </a:lvl4pPr>
            <a:lvl5pPr algn="r">
              <a:defRPr sz="3600">
                <a:latin typeface="Arial"/>
                <a:cs typeface="Arial"/>
              </a:defRPr>
            </a:lvl5pPr>
          </a:lstStyle>
          <a:p>
            <a:pPr lvl="0"/>
            <a:r>
              <a:rPr lang="en-US"/>
              <a:t>Click to edit Master text styles</a:t>
            </a:r>
          </a:p>
        </p:txBody>
      </p:sp>
      <p:sp>
        <p:nvSpPr>
          <p:cNvPr id="13" name="Title 12"/>
          <p:cNvSpPr>
            <a:spLocks noGrp="1"/>
          </p:cNvSpPr>
          <p:nvPr>
            <p:ph type="title"/>
          </p:nvPr>
        </p:nvSpPr>
        <p:spPr>
          <a:xfrm>
            <a:off x="381000" y="2004605"/>
            <a:ext cx="8229600" cy="738595"/>
          </a:xfrm>
          <a:prstGeom prst="rect">
            <a:avLst/>
          </a:prstGeom>
        </p:spPr>
        <p:txBody>
          <a:bodyPr vert="horz"/>
          <a:lstStyle>
            <a:lvl1pPr algn="l">
              <a:defRPr sz="4800">
                <a:solidFill>
                  <a:schemeClr val="bg1">
                    <a:lumMod val="95000"/>
                  </a:schemeClr>
                </a:solidFill>
                <a:latin typeface="Arial"/>
                <a:cs typeface="Arial"/>
              </a:defRPr>
            </a:lvl1pPr>
          </a:lstStyle>
          <a:p>
            <a:r>
              <a:rPr lang="en-US"/>
              <a:t>Click to edit Master title style</a:t>
            </a:r>
          </a:p>
        </p:txBody>
      </p:sp>
    </p:spTree>
    <p:extLst>
      <p:ext uri="{BB962C8B-B14F-4D97-AF65-F5344CB8AC3E}">
        <p14:creationId xmlns:p14="http://schemas.microsoft.com/office/powerpoint/2010/main" val="301787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pic>
        <p:nvPicPr>
          <p:cNvPr id="2" name="Picture 1" descr="FSA-4C cop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90044" y="671770"/>
            <a:ext cx="5828521" cy="547430"/>
          </a:xfrm>
          <a:prstGeom prst="rect">
            <a:avLst/>
          </a:prstGeom>
        </p:spPr>
      </p:pic>
      <p:sp>
        <p:nvSpPr>
          <p:cNvPr id="7" name="Subtitle 2"/>
          <p:cNvSpPr>
            <a:spLocks noGrp="1"/>
          </p:cNvSpPr>
          <p:nvPr>
            <p:ph type="subTitle" idx="1"/>
          </p:nvPr>
        </p:nvSpPr>
        <p:spPr>
          <a:xfrm>
            <a:off x="410190" y="3481795"/>
            <a:ext cx="8425545" cy="704850"/>
          </a:xfrm>
          <a:prstGeom prst="rect">
            <a:avLst/>
          </a:prstGeom>
        </p:spPr>
        <p:txBody>
          <a:bodyPr vert="horz"/>
          <a:lstStyle>
            <a:lvl1pPr marL="0" indent="0" algn="l">
              <a:buNone/>
              <a:defRPr sz="2400" b="0">
                <a:solidFill>
                  <a:schemeClr val="tx1">
                    <a:lumMod val="65000"/>
                    <a:lumOff val="35000"/>
                  </a:schemeClr>
                </a:solidFill>
                <a:latin typeface="Arial"/>
                <a:cs typeface="Aria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
        <p:nvSpPr>
          <p:cNvPr id="13" name="Title 12"/>
          <p:cNvSpPr>
            <a:spLocks noGrp="1"/>
          </p:cNvSpPr>
          <p:nvPr>
            <p:ph type="title"/>
          </p:nvPr>
        </p:nvSpPr>
        <p:spPr>
          <a:xfrm>
            <a:off x="381000" y="2819400"/>
            <a:ext cx="8229600" cy="738595"/>
          </a:xfrm>
          <a:prstGeom prst="rect">
            <a:avLst/>
          </a:prstGeom>
        </p:spPr>
        <p:txBody>
          <a:bodyPr vert="horz"/>
          <a:lstStyle>
            <a:lvl1pPr algn="l">
              <a:defRPr sz="4800">
                <a:solidFill>
                  <a:schemeClr val="tx1">
                    <a:lumMod val="65000"/>
                    <a:lumOff val="35000"/>
                  </a:schemeClr>
                </a:solidFill>
                <a:latin typeface="Arial"/>
                <a:cs typeface="Arial"/>
              </a:defRPr>
            </a:lvl1pPr>
          </a:lstStyle>
          <a:p>
            <a:r>
              <a:rPr lang="en-US"/>
              <a:t>Click to edit Master title style</a:t>
            </a:r>
          </a:p>
        </p:txBody>
      </p:sp>
      <p:sp>
        <p:nvSpPr>
          <p:cNvPr id="10" name="Rectangle 1"/>
          <p:cNvSpPr>
            <a:spLocks/>
          </p:cNvSpPr>
          <p:nvPr userDrawn="1"/>
        </p:nvSpPr>
        <p:spPr bwMode="auto">
          <a:xfrm>
            <a:off x="-14597" y="0"/>
            <a:ext cx="9167722" cy="321617"/>
          </a:xfrm>
          <a:prstGeom prst="rect">
            <a:avLst/>
          </a:prstGeom>
          <a:solidFill>
            <a:srgbClr val="95C94E"/>
          </a:solidFill>
          <a:ln>
            <a:noFill/>
          </a:ln>
        </p:spPr>
        <p:txBody>
          <a:bodyPr lIns="0" tIns="0" rIns="0" bIns="0"/>
          <a:lstStyle/>
          <a:p>
            <a:endParaRPr lang="en-US"/>
          </a:p>
        </p:txBody>
      </p:sp>
      <p:sp>
        <p:nvSpPr>
          <p:cNvPr id="12" name="Rectangle 1"/>
          <p:cNvSpPr>
            <a:spLocks/>
          </p:cNvSpPr>
          <p:nvPr userDrawn="1"/>
        </p:nvSpPr>
        <p:spPr bwMode="auto">
          <a:xfrm>
            <a:off x="0" y="6536383"/>
            <a:ext cx="9167722" cy="321617"/>
          </a:xfrm>
          <a:prstGeom prst="rect">
            <a:avLst/>
          </a:prstGeom>
          <a:solidFill>
            <a:srgbClr val="95C94E"/>
          </a:solidFill>
          <a:ln>
            <a:noFill/>
          </a:ln>
        </p:spPr>
        <p:txBody>
          <a:bodyPr lIns="0" tIns="0" rIns="0" bIns="0"/>
          <a:lstStyle/>
          <a:p>
            <a:endParaRPr lang="en-US"/>
          </a:p>
        </p:txBody>
      </p:sp>
      <p:sp>
        <p:nvSpPr>
          <p:cNvPr id="14" name="Content Placeholder 10"/>
          <p:cNvSpPr>
            <a:spLocks noGrp="1"/>
          </p:cNvSpPr>
          <p:nvPr>
            <p:ph sz="quarter" idx="11"/>
          </p:nvPr>
        </p:nvSpPr>
        <p:spPr>
          <a:xfrm>
            <a:off x="410190" y="5727923"/>
            <a:ext cx="7021286" cy="596677"/>
          </a:xfrm>
          <a:prstGeom prst="rect">
            <a:avLst/>
          </a:prstGeom>
        </p:spPr>
        <p:txBody>
          <a:bodyPr vert="horz"/>
          <a:lstStyle>
            <a:lvl1pPr marL="0" indent="0" algn="l">
              <a:buNone/>
              <a:defRPr sz="2200">
                <a:solidFill>
                  <a:srgbClr val="595959"/>
                </a:solidFill>
                <a:latin typeface="Arial"/>
                <a:cs typeface="Arial"/>
              </a:defRPr>
            </a:lvl1pPr>
            <a:lvl2pPr algn="r">
              <a:defRPr sz="3600">
                <a:latin typeface="Arial"/>
                <a:cs typeface="Arial"/>
              </a:defRPr>
            </a:lvl2pPr>
            <a:lvl3pPr algn="r">
              <a:defRPr sz="3600">
                <a:latin typeface="Arial"/>
                <a:cs typeface="Arial"/>
              </a:defRPr>
            </a:lvl3pPr>
            <a:lvl4pPr algn="r">
              <a:defRPr sz="3600">
                <a:latin typeface="Arial"/>
                <a:cs typeface="Arial"/>
              </a:defRPr>
            </a:lvl4pPr>
            <a:lvl5pPr algn="r">
              <a:defRPr sz="3600">
                <a:latin typeface="Arial"/>
                <a:cs typeface="Arial"/>
              </a:defRPr>
            </a:lvl5pPr>
          </a:lstStyle>
          <a:p>
            <a:pPr lvl="0"/>
            <a:r>
              <a:rPr lang="en-US"/>
              <a:t>Click to edit Master text styles</a:t>
            </a:r>
          </a:p>
        </p:txBody>
      </p:sp>
    </p:spTree>
    <p:extLst>
      <p:ext uri="{BB962C8B-B14F-4D97-AF65-F5344CB8AC3E}">
        <p14:creationId xmlns:p14="http://schemas.microsoft.com/office/powerpoint/2010/main" val="678749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ection">
    <p:spTree>
      <p:nvGrpSpPr>
        <p:cNvPr id="1" name=""/>
        <p:cNvGrpSpPr/>
        <p:nvPr/>
      </p:nvGrpSpPr>
      <p:grpSpPr>
        <a:xfrm>
          <a:off x="0" y="0"/>
          <a:ext cx="0" cy="0"/>
          <a:chOff x="0" y="0"/>
          <a:chExt cx="0" cy="0"/>
        </a:xfrm>
      </p:grpSpPr>
      <p:sp>
        <p:nvSpPr>
          <p:cNvPr id="9" name="Rectangle 1"/>
          <p:cNvSpPr>
            <a:spLocks/>
          </p:cNvSpPr>
          <p:nvPr userDrawn="1"/>
        </p:nvSpPr>
        <p:spPr bwMode="auto">
          <a:xfrm>
            <a:off x="0" y="6328874"/>
            <a:ext cx="4495800" cy="538972"/>
          </a:xfrm>
          <a:prstGeom prst="rect">
            <a:avLst/>
          </a:prstGeom>
          <a:solidFill>
            <a:srgbClr val="95C94E"/>
          </a:solidFill>
          <a:ln>
            <a:noFill/>
          </a:ln>
        </p:spPr>
        <p:txBody>
          <a:bodyPr lIns="0" tIns="0" rIns="0" bIns="0"/>
          <a:lstStyle/>
          <a:p>
            <a:endParaRPr lang="en-US"/>
          </a:p>
        </p:txBody>
      </p:sp>
      <p:pic>
        <p:nvPicPr>
          <p:cNvPr id="13" name="Picture 12" descr="FSA-4C cop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87509" y="6334408"/>
            <a:ext cx="4288427" cy="402780"/>
          </a:xfrm>
          <a:prstGeom prst="rect">
            <a:avLst/>
          </a:prstGeom>
        </p:spPr>
      </p:pic>
      <p:sp>
        <p:nvSpPr>
          <p:cNvPr id="2" name="Title 1"/>
          <p:cNvSpPr>
            <a:spLocks noGrp="1"/>
          </p:cNvSpPr>
          <p:nvPr>
            <p:ph type="title" hasCustomPrompt="1"/>
          </p:nvPr>
        </p:nvSpPr>
        <p:spPr>
          <a:xfrm>
            <a:off x="459708" y="414325"/>
            <a:ext cx="8554162" cy="647698"/>
          </a:xfrm>
          <a:prstGeom prst="rect">
            <a:avLst/>
          </a:prstGeom>
        </p:spPr>
        <p:txBody>
          <a:bodyPr/>
          <a:lstStyle>
            <a:lvl1pPr algn="l">
              <a:defRPr sz="4000">
                <a:solidFill>
                  <a:schemeClr val="tx1">
                    <a:lumMod val="65000"/>
                    <a:lumOff val="35000"/>
                  </a:schemeClr>
                </a:solidFill>
                <a:latin typeface="Arial"/>
                <a:cs typeface="Arial"/>
              </a:defRPr>
            </a:lvl1pPr>
          </a:lstStyle>
          <a:p>
            <a:r>
              <a:rPr lang="en-US"/>
              <a:t>CLICK TO EDIT MASTER TITLE STYLE</a:t>
            </a:r>
          </a:p>
        </p:txBody>
      </p:sp>
      <p:sp>
        <p:nvSpPr>
          <p:cNvPr id="3" name="Content Placeholder 2"/>
          <p:cNvSpPr>
            <a:spLocks noGrp="1"/>
          </p:cNvSpPr>
          <p:nvPr>
            <p:ph idx="1"/>
          </p:nvPr>
        </p:nvSpPr>
        <p:spPr>
          <a:xfrm>
            <a:off x="533400" y="1524000"/>
            <a:ext cx="8229600" cy="4525963"/>
          </a:xfrm>
          <a:prstGeom prst="rect">
            <a:avLst/>
          </a:prstGeom>
        </p:spPr>
        <p:txBody>
          <a:bodyPr/>
          <a:lstStyle>
            <a:lvl1pPr marL="230188" indent="-230188">
              <a:buSzPct val="80000"/>
              <a:defRPr sz="2400">
                <a:solidFill>
                  <a:srgbClr val="535353"/>
                </a:solidFill>
                <a:latin typeface="Arial"/>
                <a:cs typeface="Arial"/>
              </a:defRPr>
            </a:lvl1pPr>
            <a:lvl2pPr marL="404813" indent="-174625">
              <a:buSzPct val="75000"/>
              <a:buFont typeface="Arial"/>
              <a:buChar char="•"/>
              <a:defRPr sz="2000">
                <a:solidFill>
                  <a:srgbClr val="535353"/>
                </a:solidFill>
                <a:latin typeface="Arial"/>
                <a:cs typeface="Arial"/>
              </a:defRPr>
            </a:lvl2pPr>
            <a:lvl3pPr marL="623888" indent="-163513">
              <a:buSzPct val="80000"/>
              <a:defRPr sz="1600">
                <a:solidFill>
                  <a:srgbClr val="535353"/>
                </a:solidFill>
                <a:latin typeface="Arial"/>
                <a:cs typeface="Arial"/>
              </a:defRPr>
            </a:lvl3pPr>
            <a:lvl4pPr marL="854075" indent="-230188">
              <a:defRPr sz="1100">
                <a:solidFill>
                  <a:srgbClr val="535353"/>
                </a:solidFill>
                <a:latin typeface="Arial"/>
                <a:cs typeface="Arial"/>
              </a:defRPr>
            </a:lvl4pPr>
            <a:lvl5pPr>
              <a:defRPr sz="1200">
                <a:solidFill>
                  <a:srgbClr val="535353"/>
                </a:solidFill>
                <a:latin typeface="Arial"/>
                <a:cs typeface="Aria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533400" y="6400800"/>
            <a:ext cx="2133600" cy="365125"/>
          </a:xfrm>
        </p:spPr>
        <p:txBody>
          <a:bodyPr/>
          <a:lstStyle>
            <a:lvl1pPr algn="l">
              <a:defRPr sz="900">
                <a:solidFill>
                  <a:schemeClr val="bg1">
                    <a:lumMod val="95000"/>
                  </a:schemeClr>
                </a:solidFill>
                <a:latin typeface="Arial"/>
                <a:cs typeface="Arial"/>
              </a:defRPr>
            </a:lvl1pPr>
          </a:lstStyle>
          <a:p>
            <a:fld id="{6D88D7DD-9B19-7A49-BB06-36BA9927445F}" type="slidenum">
              <a:rPr lang="en-US"/>
              <a:pPr/>
              <a:t>‹#›</a:t>
            </a:fld>
            <a:endParaRPr lang="en-US"/>
          </a:p>
        </p:txBody>
      </p:sp>
      <p:sp>
        <p:nvSpPr>
          <p:cNvPr id="11" name="Rectangle 1"/>
          <p:cNvSpPr>
            <a:spLocks/>
          </p:cNvSpPr>
          <p:nvPr userDrawn="1"/>
        </p:nvSpPr>
        <p:spPr bwMode="auto">
          <a:xfrm>
            <a:off x="-14597" y="0"/>
            <a:ext cx="9167722" cy="321617"/>
          </a:xfrm>
          <a:prstGeom prst="rect">
            <a:avLst/>
          </a:prstGeom>
          <a:solidFill>
            <a:srgbClr val="95C94E"/>
          </a:solidFill>
          <a:ln>
            <a:noFill/>
          </a:ln>
        </p:spPr>
        <p:txBody>
          <a:bodyPr lIns="0" tIns="0" rIns="0" bIns="0"/>
          <a:lstStyle/>
          <a:p>
            <a:endParaRPr lang="en-US"/>
          </a:p>
        </p:txBody>
      </p:sp>
      <p:cxnSp>
        <p:nvCxnSpPr>
          <p:cNvPr id="14" name="Straight Connector 13"/>
          <p:cNvCxnSpPr/>
          <p:nvPr userDrawn="1"/>
        </p:nvCxnSpPr>
        <p:spPr>
          <a:xfrm>
            <a:off x="240844" y="1062023"/>
            <a:ext cx="8645528" cy="0"/>
          </a:xfrm>
          <a:prstGeom prst="line">
            <a:avLst/>
          </a:prstGeom>
          <a:ln w="50800"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58589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lank">
    <p:spTree>
      <p:nvGrpSpPr>
        <p:cNvPr id="1" name=""/>
        <p:cNvGrpSpPr/>
        <p:nvPr/>
      </p:nvGrpSpPr>
      <p:grpSpPr>
        <a:xfrm>
          <a:off x="0" y="0"/>
          <a:ext cx="0" cy="0"/>
          <a:chOff x="0" y="0"/>
          <a:chExt cx="0" cy="0"/>
        </a:xfrm>
      </p:grpSpPr>
      <p:sp>
        <p:nvSpPr>
          <p:cNvPr id="8" name="Rectangle 1"/>
          <p:cNvSpPr>
            <a:spLocks/>
          </p:cNvSpPr>
          <p:nvPr userDrawn="1"/>
        </p:nvSpPr>
        <p:spPr bwMode="auto">
          <a:xfrm>
            <a:off x="0" y="6328874"/>
            <a:ext cx="4495800" cy="538972"/>
          </a:xfrm>
          <a:prstGeom prst="rect">
            <a:avLst/>
          </a:prstGeom>
          <a:solidFill>
            <a:srgbClr val="95C94E"/>
          </a:solidFill>
          <a:ln>
            <a:noFill/>
          </a:ln>
        </p:spPr>
        <p:txBody>
          <a:bodyPr lIns="0" tIns="0" rIns="0" bIns="0"/>
          <a:lstStyle/>
          <a:p>
            <a:endParaRPr lang="en-US"/>
          </a:p>
        </p:txBody>
      </p:sp>
      <p:pic>
        <p:nvPicPr>
          <p:cNvPr id="9" name="Picture 8" descr="FSA-4C cop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87509" y="6334408"/>
            <a:ext cx="4288427" cy="402780"/>
          </a:xfrm>
          <a:prstGeom prst="rect">
            <a:avLst/>
          </a:prstGeom>
        </p:spPr>
      </p:pic>
      <p:sp>
        <p:nvSpPr>
          <p:cNvPr id="16" name="Rectangle 1"/>
          <p:cNvSpPr>
            <a:spLocks/>
          </p:cNvSpPr>
          <p:nvPr userDrawn="1"/>
        </p:nvSpPr>
        <p:spPr bwMode="auto">
          <a:xfrm>
            <a:off x="-14597" y="0"/>
            <a:ext cx="9167722" cy="321617"/>
          </a:xfrm>
          <a:prstGeom prst="rect">
            <a:avLst/>
          </a:prstGeom>
          <a:solidFill>
            <a:srgbClr val="95C94E"/>
          </a:solidFill>
          <a:ln>
            <a:noFill/>
          </a:ln>
        </p:spPr>
        <p:txBody>
          <a:bodyPr lIns="0" tIns="0" rIns="0" bIns="0"/>
          <a:lstStyle/>
          <a:p>
            <a:endParaRPr lang="en-US"/>
          </a:p>
        </p:txBody>
      </p:sp>
      <p:sp>
        <p:nvSpPr>
          <p:cNvPr id="2" name="Title 1"/>
          <p:cNvSpPr>
            <a:spLocks noGrp="1"/>
          </p:cNvSpPr>
          <p:nvPr>
            <p:ph type="title" hasCustomPrompt="1"/>
          </p:nvPr>
        </p:nvSpPr>
        <p:spPr>
          <a:xfrm>
            <a:off x="459708" y="414325"/>
            <a:ext cx="8554162" cy="647698"/>
          </a:xfrm>
          <a:prstGeom prst="rect">
            <a:avLst/>
          </a:prstGeom>
        </p:spPr>
        <p:txBody>
          <a:bodyPr/>
          <a:lstStyle>
            <a:lvl1pPr algn="l">
              <a:defRPr sz="4000">
                <a:solidFill>
                  <a:srgbClr val="595959"/>
                </a:solidFill>
                <a:latin typeface="Arial"/>
                <a:cs typeface="Arial"/>
              </a:defRPr>
            </a:lvl1pPr>
          </a:lstStyle>
          <a:p>
            <a:r>
              <a:rPr lang="en-US"/>
              <a:t>CLICK TO EDIT MASTER TITLE STYLE</a:t>
            </a:r>
          </a:p>
        </p:txBody>
      </p:sp>
      <p:cxnSp>
        <p:nvCxnSpPr>
          <p:cNvPr id="14" name="Straight Connector 13"/>
          <p:cNvCxnSpPr/>
          <p:nvPr userDrawn="1"/>
        </p:nvCxnSpPr>
        <p:spPr>
          <a:xfrm>
            <a:off x="240844" y="1062023"/>
            <a:ext cx="8645528" cy="0"/>
          </a:xfrm>
          <a:prstGeom prst="line">
            <a:avLst/>
          </a:prstGeom>
          <a:ln w="50800" cmpd="sng">
            <a:solidFill>
              <a:srgbClr val="595959"/>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5"/>
          <p:cNvSpPr>
            <a:spLocks noGrp="1"/>
          </p:cNvSpPr>
          <p:nvPr>
            <p:ph type="sldNum" sz="quarter" idx="12"/>
          </p:nvPr>
        </p:nvSpPr>
        <p:spPr>
          <a:xfrm>
            <a:off x="533400" y="6400800"/>
            <a:ext cx="2133600" cy="365125"/>
          </a:xfrm>
        </p:spPr>
        <p:txBody>
          <a:bodyPr/>
          <a:lstStyle>
            <a:lvl1pPr algn="l">
              <a:defRPr sz="900">
                <a:solidFill>
                  <a:srgbClr val="F2F2F2"/>
                </a:solidFill>
                <a:latin typeface="Arial"/>
                <a:cs typeface="Arial"/>
              </a:defRPr>
            </a:lvl1pPr>
          </a:lstStyle>
          <a:p>
            <a:fld id="{6D88D7DD-9B19-7A49-BB06-36BA9927445F}" type="slidenum">
              <a:rPr lang="en-US"/>
              <a:pPr/>
              <a:t>‹#›</a:t>
            </a:fld>
            <a:endParaRPr lang="en-US"/>
          </a:p>
        </p:txBody>
      </p:sp>
    </p:spTree>
    <p:extLst>
      <p:ext uri="{BB962C8B-B14F-4D97-AF65-F5344CB8AC3E}">
        <p14:creationId xmlns:p14="http://schemas.microsoft.com/office/powerpoint/2010/main" val="3516299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Rectangle 1"/>
          <p:cNvSpPr>
            <a:spLocks/>
          </p:cNvSpPr>
          <p:nvPr userDrawn="1"/>
        </p:nvSpPr>
        <p:spPr bwMode="auto">
          <a:xfrm>
            <a:off x="0" y="6328874"/>
            <a:ext cx="4495800" cy="538972"/>
          </a:xfrm>
          <a:prstGeom prst="rect">
            <a:avLst/>
          </a:prstGeom>
          <a:solidFill>
            <a:srgbClr val="95C94E"/>
          </a:solidFill>
          <a:ln>
            <a:noFill/>
          </a:ln>
        </p:spPr>
        <p:txBody>
          <a:bodyPr lIns="0" tIns="0" rIns="0" bIns="0"/>
          <a:lstStyle/>
          <a:p>
            <a:endParaRPr lang="en-US"/>
          </a:p>
        </p:txBody>
      </p:sp>
      <p:pic>
        <p:nvPicPr>
          <p:cNvPr id="7" name="Picture 6" descr="FSA-4C copy.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87509" y="6334408"/>
            <a:ext cx="4288427" cy="402780"/>
          </a:xfrm>
          <a:prstGeom prst="rect">
            <a:avLst/>
          </a:prstGeom>
        </p:spPr>
      </p:pic>
      <p:sp>
        <p:nvSpPr>
          <p:cNvPr id="13" name="Rectangle 1"/>
          <p:cNvSpPr>
            <a:spLocks/>
          </p:cNvSpPr>
          <p:nvPr userDrawn="1"/>
        </p:nvSpPr>
        <p:spPr bwMode="auto">
          <a:xfrm>
            <a:off x="-14597" y="0"/>
            <a:ext cx="9167722" cy="321617"/>
          </a:xfrm>
          <a:prstGeom prst="rect">
            <a:avLst/>
          </a:prstGeom>
          <a:solidFill>
            <a:srgbClr val="95C94E"/>
          </a:solidFill>
          <a:ln>
            <a:noFill/>
          </a:ln>
        </p:spPr>
        <p:txBody>
          <a:bodyPr lIns="0" tIns="0" rIns="0" bIns="0"/>
          <a:lstStyle/>
          <a:p>
            <a:endParaRPr lang="en-US"/>
          </a:p>
        </p:txBody>
      </p:sp>
      <p:sp>
        <p:nvSpPr>
          <p:cNvPr id="11" name="Slide Number Placeholder 5"/>
          <p:cNvSpPr>
            <a:spLocks noGrp="1"/>
          </p:cNvSpPr>
          <p:nvPr>
            <p:ph type="sldNum" sz="quarter" idx="12"/>
          </p:nvPr>
        </p:nvSpPr>
        <p:spPr>
          <a:xfrm>
            <a:off x="533400" y="6400800"/>
            <a:ext cx="2133600" cy="365125"/>
          </a:xfrm>
        </p:spPr>
        <p:txBody>
          <a:bodyPr/>
          <a:lstStyle>
            <a:lvl1pPr algn="l">
              <a:defRPr sz="900">
                <a:solidFill>
                  <a:srgbClr val="F2F2F2"/>
                </a:solidFill>
                <a:latin typeface="Arial"/>
                <a:cs typeface="Arial"/>
              </a:defRPr>
            </a:lvl1pPr>
          </a:lstStyle>
          <a:p>
            <a:fld id="{6D88D7DD-9B19-7A49-BB06-36BA9927445F}" type="slidenum">
              <a:rPr lang="en-US"/>
              <a:pPr/>
              <a:t>‹#›</a:t>
            </a:fld>
            <a:endParaRPr lang="en-US"/>
          </a:p>
        </p:txBody>
      </p:sp>
    </p:spTree>
    <p:extLst>
      <p:ext uri="{BB962C8B-B14F-4D97-AF65-F5344CB8AC3E}">
        <p14:creationId xmlns:p14="http://schemas.microsoft.com/office/powerpoint/2010/main" val="750855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88D7DD-9B19-7A49-BB06-36BA9927445F}" type="slidenum">
              <a:t>‹#›</a:t>
            </a:fld>
            <a:endParaRPr lang="en-US"/>
          </a:p>
        </p:txBody>
      </p:sp>
    </p:spTree>
    <p:extLst>
      <p:ext uri="{BB962C8B-B14F-4D97-AF65-F5344CB8AC3E}">
        <p14:creationId xmlns:p14="http://schemas.microsoft.com/office/powerpoint/2010/main" val="3486706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57" r:id="rId3"/>
    <p:sldLayoutId id="2147483650" r:id="rId4"/>
    <p:sldLayoutId id="2147483658"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www.FinancialAidToolkit.ed.gov"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www.FinancialAidToolkit.ed.gov"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2017-18 FAFSA	</a:t>
            </a:r>
            <a:endParaRPr lang="en-US" dirty="0"/>
          </a:p>
        </p:txBody>
      </p:sp>
    </p:spTree>
    <p:extLst>
      <p:ext uri="{BB962C8B-B14F-4D97-AF65-F5344CB8AC3E}">
        <p14:creationId xmlns:p14="http://schemas.microsoft.com/office/powerpoint/2010/main" val="2981993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88D7DD-9B19-7A49-BB06-36BA9927445F}" type="slidenum">
              <a:rPr lang="en-US"/>
              <a:pPr/>
              <a:t>10</a:t>
            </a:fld>
            <a:endParaRPr lang="en-US"/>
          </a:p>
        </p:txBody>
      </p:sp>
      <p:sp>
        <p:nvSpPr>
          <p:cNvPr id="4" name="Rectangle 3"/>
          <p:cNvSpPr/>
          <p:nvPr/>
        </p:nvSpPr>
        <p:spPr>
          <a:xfrm>
            <a:off x="2704154" y="2734379"/>
            <a:ext cx="4114800" cy="2031325"/>
          </a:xfrm>
          <a:prstGeom prst="rect">
            <a:avLst/>
          </a:prstGeom>
        </p:spPr>
        <p:txBody>
          <a:bodyPr wrap="square">
            <a:spAutoFit/>
          </a:bodyPr>
          <a:lstStyle/>
          <a:p>
            <a:r>
              <a:rPr lang="en-US" sz="5400" dirty="0">
                <a:solidFill>
                  <a:srgbClr val="535353"/>
                </a:solidFill>
                <a:latin typeface="Arial"/>
                <a:cs typeface="Arial"/>
              </a:rPr>
              <a:t>Questions?</a:t>
            </a:r>
          </a:p>
          <a:p>
            <a:endParaRPr lang="en-US" sz="5400" dirty="0"/>
          </a:p>
          <a:p>
            <a:endParaRPr lang="en-US" dirty="0"/>
          </a:p>
        </p:txBody>
      </p:sp>
    </p:spTree>
    <p:extLst>
      <p:ext uri="{BB962C8B-B14F-4D97-AF65-F5344CB8AC3E}">
        <p14:creationId xmlns:p14="http://schemas.microsoft.com/office/powerpoint/2010/main" val="3308767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88D7DD-9B19-7A49-BB06-36BA9927445F}" type="slidenum">
              <a:rPr lang="en-US"/>
              <a:pPr/>
              <a:t>11</a:t>
            </a:fld>
            <a:endParaRPr lang="en-US"/>
          </a:p>
        </p:txBody>
      </p:sp>
      <p:sp>
        <p:nvSpPr>
          <p:cNvPr id="4" name="Rectangle 3"/>
          <p:cNvSpPr/>
          <p:nvPr/>
        </p:nvSpPr>
        <p:spPr>
          <a:xfrm>
            <a:off x="2704154" y="2734379"/>
            <a:ext cx="4114800" cy="2031325"/>
          </a:xfrm>
          <a:prstGeom prst="rect">
            <a:avLst/>
          </a:prstGeom>
        </p:spPr>
        <p:txBody>
          <a:bodyPr wrap="square">
            <a:spAutoFit/>
          </a:bodyPr>
          <a:lstStyle/>
          <a:p>
            <a:r>
              <a:rPr lang="en-US" sz="5400" dirty="0">
                <a:solidFill>
                  <a:srgbClr val="535353"/>
                </a:solidFill>
                <a:latin typeface="Arial"/>
                <a:cs typeface="Arial"/>
              </a:rPr>
              <a:t>Thank you!</a:t>
            </a:r>
          </a:p>
          <a:p>
            <a:endParaRPr lang="en-US" sz="5400" dirty="0"/>
          </a:p>
          <a:p>
            <a:endParaRPr lang="en-US" dirty="0"/>
          </a:p>
        </p:txBody>
      </p:sp>
    </p:spTree>
    <p:extLst>
      <p:ext uri="{BB962C8B-B14F-4D97-AF65-F5344CB8AC3E}">
        <p14:creationId xmlns:p14="http://schemas.microsoft.com/office/powerpoint/2010/main" val="4298575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Agenda</a:t>
            </a:r>
            <a:endParaRPr lang="en-US" sz="3200" dirty="0"/>
          </a:p>
        </p:txBody>
      </p:sp>
      <p:sp>
        <p:nvSpPr>
          <p:cNvPr id="3" name="Content Placeholder 2"/>
          <p:cNvSpPr>
            <a:spLocks noGrp="1"/>
          </p:cNvSpPr>
          <p:nvPr>
            <p:ph idx="1"/>
          </p:nvPr>
        </p:nvSpPr>
        <p:spPr/>
        <p:txBody>
          <a:bodyPr/>
          <a:lstStyle/>
          <a:p>
            <a:pPr marL="514350" indent="-514350">
              <a:spcBef>
                <a:spcPct val="0"/>
              </a:spcBef>
              <a:buFont typeface="+mj-lt"/>
              <a:buAutoNum type="arabicPeriod"/>
            </a:pPr>
            <a:r>
              <a:rPr lang="en-US" sz="2800" dirty="0" smtClean="0">
                <a:solidFill>
                  <a:schemeClr val="tx1">
                    <a:lumMod val="65000"/>
                    <a:lumOff val="35000"/>
                  </a:schemeClr>
                </a:solidFill>
                <a:ea typeface="+mj-ea"/>
              </a:rPr>
              <a:t>Goals</a:t>
            </a:r>
          </a:p>
          <a:p>
            <a:pPr marL="514350" indent="-514350">
              <a:spcBef>
                <a:spcPct val="0"/>
              </a:spcBef>
              <a:buFont typeface="+mj-lt"/>
              <a:buAutoNum type="arabicPeriod"/>
            </a:pPr>
            <a:r>
              <a:rPr lang="en-US" sz="2800" dirty="0" smtClean="0">
                <a:solidFill>
                  <a:schemeClr val="tx1">
                    <a:lumMod val="65000"/>
                    <a:lumOff val="35000"/>
                  </a:schemeClr>
                </a:solidFill>
                <a:ea typeface="+mj-ea"/>
              </a:rPr>
              <a:t>2017 </a:t>
            </a:r>
            <a:r>
              <a:rPr lang="en-US" sz="2800" dirty="0">
                <a:solidFill>
                  <a:schemeClr val="tx1">
                    <a:lumMod val="65000"/>
                    <a:lumOff val="35000"/>
                  </a:schemeClr>
                </a:solidFill>
                <a:ea typeface="+mj-ea"/>
              </a:rPr>
              <a:t>– 18 FAFSA Changes</a:t>
            </a:r>
          </a:p>
          <a:p>
            <a:pPr marL="514350" indent="-514350">
              <a:spcBef>
                <a:spcPct val="0"/>
              </a:spcBef>
              <a:buFont typeface="+mj-lt"/>
              <a:buAutoNum type="arabicPeriod"/>
            </a:pPr>
            <a:r>
              <a:rPr lang="en-US" sz="2800" dirty="0" smtClean="0">
                <a:solidFill>
                  <a:schemeClr val="tx1">
                    <a:lumMod val="65000"/>
                    <a:lumOff val="35000"/>
                  </a:schemeClr>
                </a:solidFill>
                <a:ea typeface="+mj-ea"/>
              </a:rPr>
              <a:t>Outreach </a:t>
            </a:r>
            <a:r>
              <a:rPr lang="en-US" sz="2800" dirty="0">
                <a:solidFill>
                  <a:schemeClr val="tx1">
                    <a:lumMod val="65000"/>
                    <a:lumOff val="35000"/>
                  </a:schemeClr>
                </a:solidFill>
                <a:ea typeface="+mj-ea"/>
              </a:rPr>
              <a:t>Resources</a:t>
            </a:r>
          </a:p>
          <a:p>
            <a:pPr marL="514350" indent="-514350">
              <a:spcBef>
                <a:spcPct val="0"/>
              </a:spcBef>
              <a:buFont typeface="+mj-lt"/>
              <a:buAutoNum type="arabicPeriod"/>
            </a:pPr>
            <a:r>
              <a:rPr lang="en-US" sz="2800" dirty="0">
                <a:solidFill>
                  <a:schemeClr val="tx1">
                    <a:lumMod val="65000"/>
                    <a:lumOff val="35000"/>
                  </a:schemeClr>
                </a:solidFill>
                <a:ea typeface="+mj-ea"/>
              </a:rPr>
              <a:t>Discussion</a:t>
            </a:r>
          </a:p>
          <a:p>
            <a:pPr marL="514350" indent="-514350">
              <a:spcBef>
                <a:spcPct val="0"/>
              </a:spcBef>
              <a:buFont typeface="+mj-lt"/>
              <a:buAutoNum type="arabicPeriod"/>
            </a:pPr>
            <a:r>
              <a:rPr lang="en-US" sz="2800" dirty="0">
                <a:solidFill>
                  <a:schemeClr val="tx1">
                    <a:lumMod val="65000"/>
                    <a:lumOff val="35000"/>
                  </a:schemeClr>
                </a:solidFill>
                <a:ea typeface="+mj-ea"/>
              </a:rPr>
              <a:t>Q&amp;A</a:t>
            </a:r>
          </a:p>
        </p:txBody>
      </p:sp>
      <p:sp>
        <p:nvSpPr>
          <p:cNvPr id="5" name="Slide Number Placeholder 4"/>
          <p:cNvSpPr>
            <a:spLocks noGrp="1"/>
          </p:cNvSpPr>
          <p:nvPr>
            <p:ph type="sldNum" sz="quarter" idx="12"/>
          </p:nvPr>
        </p:nvSpPr>
        <p:spPr/>
        <p:txBody>
          <a:bodyPr/>
          <a:lstStyle/>
          <a:p>
            <a:fld id="{6D88D7DD-9B19-7A49-BB06-36BA9927445F}" type="slidenum">
              <a:rPr lang="en-US"/>
              <a:pPr/>
              <a:t>2</a:t>
            </a:fld>
            <a:endParaRPr lang="en-US"/>
          </a:p>
        </p:txBody>
      </p:sp>
    </p:spTree>
    <p:extLst>
      <p:ext uri="{BB962C8B-B14F-4D97-AF65-F5344CB8AC3E}">
        <p14:creationId xmlns:p14="http://schemas.microsoft.com/office/powerpoint/2010/main" val="33723851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Goals</a:t>
            </a:r>
            <a:endParaRPr lang="en-US" sz="3200" dirty="0"/>
          </a:p>
        </p:txBody>
      </p:sp>
      <p:sp>
        <p:nvSpPr>
          <p:cNvPr id="3" name="Content Placeholder 2"/>
          <p:cNvSpPr>
            <a:spLocks noGrp="1"/>
          </p:cNvSpPr>
          <p:nvPr>
            <p:ph idx="1"/>
          </p:nvPr>
        </p:nvSpPr>
        <p:spPr/>
        <p:txBody>
          <a:bodyPr/>
          <a:lstStyle/>
          <a:p>
            <a:pPr marL="514350" indent="-514350">
              <a:spcBef>
                <a:spcPct val="0"/>
              </a:spcBef>
              <a:buFont typeface="+mj-lt"/>
              <a:buAutoNum type="arabicPeriod"/>
            </a:pPr>
            <a:r>
              <a:rPr lang="en-US" sz="2800" dirty="0">
                <a:solidFill>
                  <a:schemeClr val="tx1">
                    <a:lumMod val="65000"/>
                    <a:lumOff val="35000"/>
                  </a:schemeClr>
                </a:solidFill>
                <a:ea typeface="+mj-ea"/>
              </a:rPr>
              <a:t>Share with you our high-level plan and approach. </a:t>
            </a:r>
          </a:p>
          <a:p>
            <a:pPr marL="514350" indent="-514350">
              <a:spcBef>
                <a:spcPct val="0"/>
              </a:spcBef>
              <a:buFont typeface="+mj-lt"/>
              <a:buAutoNum type="arabicPeriod"/>
            </a:pPr>
            <a:r>
              <a:rPr lang="en-US" sz="2800" dirty="0">
                <a:solidFill>
                  <a:schemeClr val="tx1">
                    <a:lumMod val="65000"/>
                    <a:lumOff val="35000"/>
                  </a:schemeClr>
                </a:solidFill>
                <a:ea typeface="+mj-ea"/>
              </a:rPr>
              <a:t>Discuss when, how and what resources are used to communicate with </a:t>
            </a:r>
            <a:r>
              <a:rPr lang="en-US" sz="2800" dirty="0" smtClean="0">
                <a:solidFill>
                  <a:schemeClr val="tx1">
                    <a:lumMod val="65000"/>
                    <a:lumOff val="35000"/>
                  </a:schemeClr>
                </a:solidFill>
                <a:ea typeface="+mj-ea"/>
              </a:rPr>
              <a:t>your students and parents.</a:t>
            </a:r>
            <a:endParaRPr lang="en-US" sz="2800" dirty="0">
              <a:solidFill>
                <a:schemeClr val="tx1">
                  <a:lumMod val="65000"/>
                  <a:lumOff val="35000"/>
                </a:schemeClr>
              </a:solidFill>
              <a:ea typeface="+mj-ea"/>
            </a:endParaRPr>
          </a:p>
          <a:p>
            <a:pPr marL="0" indent="0">
              <a:buNone/>
            </a:pPr>
            <a:endParaRPr lang="en-US" dirty="0"/>
          </a:p>
        </p:txBody>
      </p:sp>
      <p:sp>
        <p:nvSpPr>
          <p:cNvPr id="5" name="Slide Number Placeholder 4"/>
          <p:cNvSpPr>
            <a:spLocks noGrp="1"/>
          </p:cNvSpPr>
          <p:nvPr>
            <p:ph type="sldNum" sz="quarter" idx="12"/>
          </p:nvPr>
        </p:nvSpPr>
        <p:spPr/>
        <p:txBody>
          <a:bodyPr/>
          <a:lstStyle/>
          <a:p>
            <a:fld id="{6D88D7DD-9B19-7A49-BB06-36BA9927445F}" type="slidenum">
              <a:rPr lang="en-US"/>
              <a:pPr/>
              <a:t>3</a:t>
            </a:fld>
            <a:endParaRPr lang="en-US"/>
          </a:p>
        </p:txBody>
      </p:sp>
    </p:spTree>
    <p:extLst>
      <p:ext uri="{BB962C8B-B14F-4D97-AF65-F5344CB8AC3E}">
        <p14:creationId xmlns:p14="http://schemas.microsoft.com/office/powerpoint/2010/main" val="2560753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2017</a:t>
            </a:r>
            <a:r>
              <a:rPr lang="en-US" sz="3200" dirty="0"/>
              <a:t>-18 FAFSA </a:t>
            </a:r>
            <a:r>
              <a:rPr lang="en-US" sz="3200" dirty="0" smtClean="0"/>
              <a:t>Changes</a:t>
            </a:r>
            <a:endParaRPr lang="en-US" sz="3200" dirty="0"/>
          </a:p>
        </p:txBody>
      </p:sp>
      <p:sp>
        <p:nvSpPr>
          <p:cNvPr id="3" name="Content Placeholder 2"/>
          <p:cNvSpPr>
            <a:spLocks noGrp="1"/>
          </p:cNvSpPr>
          <p:nvPr>
            <p:ph idx="1"/>
          </p:nvPr>
        </p:nvSpPr>
        <p:spPr/>
        <p:txBody>
          <a:bodyPr/>
          <a:lstStyle/>
          <a:p>
            <a:pPr lvl="0" fontAlgn="base"/>
            <a:r>
              <a:rPr lang="en-US" sz="2000" b="1" dirty="0"/>
              <a:t>Submit a FAFSA</a:t>
            </a:r>
            <a:r>
              <a:rPr lang="en-US" sz="2000" b="1" baseline="30000" dirty="0"/>
              <a:t>®</a:t>
            </a:r>
            <a:r>
              <a:rPr lang="en-US" sz="2000" b="1" dirty="0"/>
              <a:t> Earlier:</a:t>
            </a:r>
            <a:r>
              <a:rPr lang="en-US" sz="2000" dirty="0"/>
              <a:t>  Students will be able to file a 2017–18 FAFSA as early as Oct. 1, 2016, rather than beginning on Jan. 1, 2017. The earlier submission date will be a permanent change, enabling students to complete and submit a FAFSA as early as October 1 every year. </a:t>
            </a:r>
            <a:endParaRPr lang="en-US" sz="2000" dirty="0" smtClean="0"/>
          </a:p>
          <a:p>
            <a:pPr lvl="0" fontAlgn="base"/>
            <a:endParaRPr lang="en-US" sz="2000" dirty="0" smtClean="0"/>
          </a:p>
          <a:p>
            <a:pPr lvl="0" fontAlgn="base"/>
            <a:r>
              <a:rPr lang="en-US" sz="2000" b="1" dirty="0" smtClean="0"/>
              <a:t>Use </a:t>
            </a:r>
            <a:r>
              <a:rPr lang="en-US" sz="2000" b="1" dirty="0"/>
              <a:t>Earlier Income Information:</a:t>
            </a:r>
            <a:r>
              <a:rPr lang="en-US" sz="2000" dirty="0"/>
              <a:t> Beginning with the 2017–18 FAFSA, students will report income information from an earlier tax year. For example, on the 2017–18 FAFSA, students (and parents, as appropriate) will report their 2015 income information, rather than their 2016 income information. </a:t>
            </a:r>
          </a:p>
          <a:p>
            <a:pPr marL="457200" indent="-457200">
              <a:buFont typeface="Arial"/>
              <a:buAutoNum type="arabicPeriod"/>
            </a:pPr>
            <a:endParaRPr lang="en-US" sz="1600" dirty="0" smtClean="0"/>
          </a:p>
        </p:txBody>
      </p:sp>
      <p:sp>
        <p:nvSpPr>
          <p:cNvPr id="5" name="Slide Number Placeholder 4"/>
          <p:cNvSpPr>
            <a:spLocks noGrp="1"/>
          </p:cNvSpPr>
          <p:nvPr>
            <p:ph type="sldNum" sz="quarter" idx="12"/>
          </p:nvPr>
        </p:nvSpPr>
        <p:spPr/>
        <p:txBody>
          <a:bodyPr/>
          <a:lstStyle/>
          <a:p>
            <a:fld id="{6D88D7DD-9B19-7A49-BB06-36BA9927445F}" type="slidenum">
              <a:rPr lang="en-US"/>
              <a:pPr/>
              <a:t>4</a:t>
            </a:fld>
            <a:endParaRPr lang="en-US"/>
          </a:p>
        </p:txBody>
      </p:sp>
    </p:spTree>
    <p:extLst>
      <p:ext uri="{BB962C8B-B14F-4D97-AF65-F5344CB8AC3E}">
        <p14:creationId xmlns:p14="http://schemas.microsoft.com/office/powerpoint/2010/main" val="21983215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2017</a:t>
            </a:r>
            <a:r>
              <a:rPr lang="en-US" sz="3200" dirty="0"/>
              <a:t>-18 FAFSA </a:t>
            </a:r>
            <a:r>
              <a:rPr lang="en-US" sz="3200" dirty="0" smtClean="0"/>
              <a:t>Changes</a:t>
            </a:r>
            <a:endParaRPr lang="en-US" sz="3200" dirty="0"/>
          </a:p>
        </p:txBody>
      </p:sp>
      <p:sp>
        <p:nvSpPr>
          <p:cNvPr id="5" name="Slide Number Placeholder 4"/>
          <p:cNvSpPr>
            <a:spLocks noGrp="1"/>
          </p:cNvSpPr>
          <p:nvPr>
            <p:ph type="sldNum" sz="quarter" idx="12"/>
          </p:nvPr>
        </p:nvSpPr>
        <p:spPr/>
        <p:txBody>
          <a:bodyPr/>
          <a:lstStyle/>
          <a:p>
            <a:fld id="{6D88D7DD-9B19-7A49-BB06-36BA9927445F}" type="slidenum">
              <a:rPr lang="en-US"/>
              <a:pPr/>
              <a:t>5</a:t>
            </a:fld>
            <a:endParaRPr lang="en-US"/>
          </a:p>
        </p:txBody>
      </p:sp>
      <p:pic>
        <p:nvPicPr>
          <p:cNvPr id="11" name="Picture 10" descr="Screen Shot 2016-02-23 at 2.24.40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942" y="1295400"/>
            <a:ext cx="8826787" cy="3048000"/>
          </a:xfrm>
          <a:prstGeom prst="rect">
            <a:avLst/>
          </a:prstGeom>
        </p:spPr>
      </p:pic>
    </p:spTree>
    <p:extLst>
      <p:ext uri="{BB962C8B-B14F-4D97-AF65-F5344CB8AC3E}">
        <p14:creationId xmlns:p14="http://schemas.microsoft.com/office/powerpoint/2010/main" val="2518935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t>2017</a:t>
            </a:r>
            <a:r>
              <a:rPr lang="en-US" sz="3200" dirty="0"/>
              <a:t>-18 FAFSA </a:t>
            </a:r>
            <a:r>
              <a:rPr lang="en-US" sz="3200" dirty="0" smtClean="0"/>
              <a:t>Outreach Resources</a:t>
            </a:r>
            <a:endParaRPr lang="en-US" sz="3200" dirty="0"/>
          </a:p>
        </p:txBody>
      </p:sp>
      <p:sp>
        <p:nvSpPr>
          <p:cNvPr id="2" name="Slide Number Placeholder 1"/>
          <p:cNvSpPr>
            <a:spLocks noGrp="1"/>
          </p:cNvSpPr>
          <p:nvPr>
            <p:ph type="sldNum" sz="quarter" idx="12"/>
          </p:nvPr>
        </p:nvSpPr>
        <p:spPr/>
        <p:txBody>
          <a:bodyPr/>
          <a:lstStyle/>
          <a:p>
            <a:fld id="{6D88D7DD-9B19-7A49-BB06-36BA9927445F}" type="slidenum">
              <a:rPr lang="en-US"/>
              <a:pPr/>
              <a:t>6</a:t>
            </a:fld>
            <a:endParaRPr lang="en-US"/>
          </a:p>
        </p:txBody>
      </p:sp>
      <p:sp>
        <p:nvSpPr>
          <p:cNvPr id="3" name="Rectangle 2"/>
          <p:cNvSpPr/>
          <p:nvPr/>
        </p:nvSpPr>
        <p:spPr>
          <a:xfrm>
            <a:off x="381000" y="1231880"/>
            <a:ext cx="8632870" cy="3970318"/>
          </a:xfrm>
          <a:prstGeom prst="rect">
            <a:avLst/>
          </a:prstGeom>
        </p:spPr>
        <p:txBody>
          <a:bodyPr wrap="square">
            <a:spAutoFit/>
          </a:bodyPr>
          <a:lstStyle/>
          <a:p>
            <a:r>
              <a:rPr lang="en-US" dirty="0">
                <a:solidFill>
                  <a:srgbClr val="535353"/>
                </a:solidFill>
                <a:latin typeface="Arial"/>
                <a:cs typeface="Arial"/>
              </a:rPr>
              <a:t>FSA will provide counselors and mentors with: </a:t>
            </a:r>
          </a:p>
          <a:p>
            <a:endParaRPr lang="en-US" dirty="0">
              <a:solidFill>
                <a:srgbClr val="535353"/>
              </a:solidFill>
              <a:latin typeface="Arial"/>
              <a:cs typeface="Arial"/>
            </a:endParaRPr>
          </a:p>
          <a:p>
            <a:pPr marL="342900" indent="-342900">
              <a:buFont typeface="+mj-lt"/>
              <a:buAutoNum type="arabicPeriod"/>
            </a:pPr>
            <a:r>
              <a:rPr lang="en-US" dirty="0">
                <a:solidFill>
                  <a:srgbClr val="535353"/>
                </a:solidFill>
                <a:latin typeface="Arial"/>
                <a:cs typeface="Arial"/>
              </a:rPr>
              <a:t>Language on the </a:t>
            </a:r>
            <a:r>
              <a:rPr lang="en-US" dirty="0" smtClean="0">
                <a:solidFill>
                  <a:srgbClr val="535353"/>
                </a:solidFill>
                <a:latin typeface="Arial"/>
                <a:cs typeface="Arial"/>
              </a:rPr>
              <a:t>2017-18 </a:t>
            </a:r>
            <a:r>
              <a:rPr lang="en-US" dirty="0">
                <a:solidFill>
                  <a:srgbClr val="535353"/>
                </a:solidFill>
                <a:latin typeface="Arial"/>
                <a:cs typeface="Arial"/>
              </a:rPr>
              <a:t>FAFSA that they can share with students and parents via emails, newsletters, etc.  The language will focus on the availability of the </a:t>
            </a:r>
            <a:r>
              <a:rPr lang="en-US" dirty="0" smtClean="0">
                <a:solidFill>
                  <a:srgbClr val="535353"/>
                </a:solidFill>
                <a:latin typeface="Arial"/>
                <a:cs typeface="Arial"/>
              </a:rPr>
              <a:t>2017</a:t>
            </a:r>
            <a:r>
              <a:rPr lang="en-US" dirty="0">
                <a:solidFill>
                  <a:srgbClr val="535353"/>
                </a:solidFill>
                <a:latin typeface="Arial"/>
                <a:cs typeface="Arial"/>
              </a:rPr>
              <a:t>-18 FAFSA on October 1 and the use of 2015 tax information for the FAFSA.  In addition, the language will contain information on securing an FSA ID over the summer.  </a:t>
            </a:r>
          </a:p>
          <a:p>
            <a:pPr marL="342900" indent="-342900">
              <a:buFont typeface="+mj-lt"/>
              <a:buAutoNum type="arabicPeriod"/>
            </a:pPr>
            <a:endParaRPr lang="en-US" dirty="0">
              <a:solidFill>
                <a:srgbClr val="535353"/>
              </a:solidFill>
              <a:latin typeface="Arial"/>
              <a:cs typeface="Arial"/>
            </a:endParaRPr>
          </a:p>
          <a:p>
            <a:pPr marL="342900" indent="-342900">
              <a:buFont typeface="+mj-lt"/>
              <a:buAutoNum type="arabicPeriod"/>
            </a:pPr>
            <a:r>
              <a:rPr lang="en-US" dirty="0">
                <a:solidFill>
                  <a:srgbClr val="535353"/>
                </a:solidFill>
                <a:latin typeface="Arial"/>
                <a:cs typeface="Arial"/>
              </a:rPr>
              <a:t>A suggested calendar/timeline for outreach efforts</a:t>
            </a:r>
          </a:p>
          <a:p>
            <a:pPr marL="342900" indent="-342900">
              <a:buFont typeface="+mj-lt"/>
              <a:buAutoNum type="arabicPeriod"/>
            </a:pPr>
            <a:endParaRPr lang="en-US" dirty="0">
              <a:solidFill>
                <a:srgbClr val="535353"/>
              </a:solidFill>
              <a:latin typeface="Arial"/>
              <a:cs typeface="Arial"/>
            </a:endParaRPr>
          </a:p>
          <a:p>
            <a:pPr marL="342900" indent="-342900">
              <a:buFont typeface="+mj-lt"/>
              <a:buAutoNum type="arabicPeriod"/>
            </a:pPr>
            <a:r>
              <a:rPr lang="en-US" dirty="0">
                <a:solidFill>
                  <a:srgbClr val="535353"/>
                </a:solidFill>
                <a:latin typeface="Arial"/>
                <a:cs typeface="Arial"/>
              </a:rPr>
              <a:t>A calendar of when FSA resources re: the </a:t>
            </a:r>
            <a:r>
              <a:rPr lang="en-US" dirty="0" smtClean="0">
                <a:solidFill>
                  <a:srgbClr val="535353"/>
                </a:solidFill>
                <a:latin typeface="Arial"/>
                <a:cs typeface="Arial"/>
              </a:rPr>
              <a:t>2017</a:t>
            </a:r>
            <a:r>
              <a:rPr lang="en-US" dirty="0">
                <a:solidFill>
                  <a:srgbClr val="535353"/>
                </a:solidFill>
                <a:latin typeface="Arial"/>
                <a:cs typeface="Arial"/>
              </a:rPr>
              <a:t>-18 FAFSA will be available on </a:t>
            </a:r>
            <a:r>
              <a:rPr lang="en-US" dirty="0">
                <a:solidFill>
                  <a:srgbClr val="535353"/>
                </a:solidFill>
                <a:latin typeface="Arial"/>
                <a:cs typeface="Arial"/>
                <a:hlinkClick r:id="rId2"/>
              </a:rPr>
              <a:t>www.FinancialAidToolkit.ed.gov</a:t>
            </a:r>
            <a:endParaRPr lang="en-US" dirty="0">
              <a:solidFill>
                <a:srgbClr val="535353"/>
              </a:solidFill>
              <a:latin typeface="Arial"/>
              <a:cs typeface="Arial"/>
            </a:endParaRPr>
          </a:p>
          <a:p>
            <a:pPr marL="342900" indent="-342900">
              <a:buFont typeface="+mj-lt"/>
              <a:buAutoNum type="arabicPeriod"/>
            </a:pPr>
            <a:endParaRPr lang="en-US" dirty="0">
              <a:solidFill>
                <a:srgbClr val="535353"/>
              </a:solidFill>
              <a:latin typeface="Arial"/>
              <a:cs typeface="Arial"/>
            </a:endParaRPr>
          </a:p>
          <a:p>
            <a:r>
              <a:rPr lang="en-US" dirty="0">
                <a:solidFill>
                  <a:srgbClr val="535353"/>
                </a:solidFill>
                <a:latin typeface="Arial"/>
                <a:cs typeface="Arial"/>
              </a:rPr>
              <a:t>Timing: late-April 2016</a:t>
            </a:r>
          </a:p>
        </p:txBody>
      </p:sp>
    </p:spTree>
    <p:extLst>
      <p:ext uri="{BB962C8B-B14F-4D97-AF65-F5344CB8AC3E}">
        <p14:creationId xmlns:p14="http://schemas.microsoft.com/office/powerpoint/2010/main" val="38958176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t>Webinars</a:t>
            </a:r>
            <a:endParaRPr lang="en-US" sz="3200" dirty="0"/>
          </a:p>
        </p:txBody>
      </p:sp>
      <p:sp>
        <p:nvSpPr>
          <p:cNvPr id="2" name="Slide Number Placeholder 1"/>
          <p:cNvSpPr>
            <a:spLocks noGrp="1"/>
          </p:cNvSpPr>
          <p:nvPr>
            <p:ph type="sldNum" sz="quarter" idx="12"/>
          </p:nvPr>
        </p:nvSpPr>
        <p:spPr/>
        <p:txBody>
          <a:bodyPr/>
          <a:lstStyle/>
          <a:p>
            <a:fld id="{6D88D7DD-9B19-7A49-BB06-36BA9927445F}" type="slidenum">
              <a:rPr lang="en-US"/>
              <a:pPr/>
              <a:t>7</a:t>
            </a:fld>
            <a:endParaRPr lang="en-US"/>
          </a:p>
        </p:txBody>
      </p:sp>
      <p:sp>
        <p:nvSpPr>
          <p:cNvPr id="6" name="Rectangle 5"/>
          <p:cNvSpPr/>
          <p:nvPr/>
        </p:nvSpPr>
        <p:spPr>
          <a:xfrm>
            <a:off x="381000" y="1231880"/>
            <a:ext cx="8632870" cy="1477328"/>
          </a:xfrm>
          <a:prstGeom prst="rect">
            <a:avLst/>
          </a:prstGeom>
        </p:spPr>
        <p:txBody>
          <a:bodyPr wrap="square">
            <a:spAutoFit/>
          </a:bodyPr>
          <a:lstStyle/>
          <a:p>
            <a:r>
              <a:rPr lang="en-US" dirty="0">
                <a:solidFill>
                  <a:srgbClr val="535353"/>
                </a:solidFill>
                <a:latin typeface="Arial"/>
                <a:cs typeface="Arial"/>
              </a:rPr>
              <a:t>FSA will host several webinars for </a:t>
            </a:r>
            <a:r>
              <a:rPr lang="en-US" dirty="0" smtClean="0">
                <a:solidFill>
                  <a:srgbClr val="535353"/>
                </a:solidFill>
                <a:latin typeface="Arial"/>
                <a:cs typeface="Arial"/>
              </a:rPr>
              <a:t>counselors </a:t>
            </a:r>
            <a:r>
              <a:rPr lang="en-US" dirty="0">
                <a:solidFill>
                  <a:srgbClr val="535353"/>
                </a:solidFill>
                <a:latin typeface="Arial"/>
                <a:cs typeface="Arial"/>
              </a:rPr>
              <a:t>and mentors to discuss the changes to the </a:t>
            </a:r>
            <a:r>
              <a:rPr lang="en-US" dirty="0" smtClean="0">
                <a:solidFill>
                  <a:srgbClr val="535353"/>
                </a:solidFill>
                <a:latin typeface="Arial"/>
                <a:cs typeface="Arial"/>
              </a:rPr>
              <a:t>2017</a:t>
            </a:r>
            <a:r>
              <a:rPr lang="en-US" dirty="0">
                <a:solidFill>
                  <a:srgbClr val="535353"/>
                </a:solidFill>
                <a:latin typeface="Arial"/>
                <a:cs typeface="Arial"/>
              </a:rPr>
              <a:t>-18 FAFSA and share the tools/resources we have/will have available to assist them in their outreach efforts.</a:t>
            </a:r>
          </a:p>
          <a:p>
            <a:endParaRPr lang="en-US" dirty="0">
              <a:solidFill>
                <a:srgbClr val="535353"/>
              </a:solidFill>
              <a:latin typeface="Arial"/>
              <a:cs typeface="Arial"/>
            </a:endParaRPr>
          </a:p>
          <a:p>
            <a:r>
              <a:rPr lang="en-US" dirty="0">
                <a:solidFill>
                  <a:srgbClr val="535353"/>
                </a:solidFill>
                <a:latin typeface="Arial"/>
                <a:cs typeface="Arial"/>
              </a:rPr>
              <a:t>Timing: late-April 2016 –  Summer </a:t>
            </a:r>
            <a:r>
              <a:rPr lang="en-US" dirty="0" smtClean="0">
                <a:solidFill>
                  <a:srgbClr val="535353"/>
                </a:solidFill>
                <a:latin typeface="Arial"/>
                <a:cs typeface="Arial"/>
              </a:rPr>
              <a:t>2016</a:t>
            </a:r>
            <a:endParaRPr lang="en-US" dirty="0">
              <a:solidFill>
                <a:srgbClr val="535353"/>
              </a:solidFill>
              <a:latin typeface="Arial"/>
              <a:cs typeface="Arial"/>
            </a:endParaRPr>
          </a:p>
        </p:txBody>
      </p:sp>
    </p:spTree>
    <p:extLst>
      <p:ext uri="{BB962C8B-B14F-4D97-AF65-F5344CB8AC3E}">
        <p14:creationId xmlns:p14="http://schemas.microsoft.com/office/powerpoint/2010/main" val="10897805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t>2017</a:t>
            </a:r>
            <a:r>
              <a:rPr lang="en-US" sz="3200" dirty="0"/>
              <a:t>-18 FAFSA </a:t>
            </a:r>
            <a:r>
              <a:rPr lang="en-US" sz="3200" dirty="0" smtClean="0"/>
              <a:t>Completion Campaign</a:t>
            </a:r>
            <a:endParaRPr lang="en-US" sz="3200" dirty="0"/>
          </a:p>
        </p:txBody>
      </p:sp>
      <p:sp>
        <p:nvSpPr>
          <p:cNvPr id="2" name="Slide Number Placeholder 1"/>
          <p:cNvSpPr>
            <a:spLocks noGrp="1"/>
          </p:cNvSpPr>
          <p:nvPr>
            <p:ph type="sldNum" sz="quarter" idx="12"/>
          </p:nvPr>
        </p:nvSpPr>
        <p:spPr/>
        <p:txBody>
          <a:bodyPr/>
          <a:lstStyle/>
          <a:p>
            <a:fld id="{6D88D7DD-9B19-7A49-BB06-36BA9927445F}" type="slidenum">
              <a:rPr lang="en-US"/>
              <a:pPr/>
              <a:t>8</a:t>
            </a:fld>
            <a:endParaRPr lang="en-US"/>
          </a:p>
        </p:txBody>
      </p:sp>
      <p:sp>
        <p:nvSpPr>
          <p:cNvPr id="3" name="Rectangle 2"/>
          <p:cNvSpPr/>
          <p:nvPr/>
        </p:nvSpPr>
        <p:spPr>
          <a:xfrm>
            <a:off x="381000" y="1231880"/>
            <a:ext cx="8632870" cy="2308324"/>
          </a:xfrm>
          <a:prstGeom prst="rect">
            <a:avLst/>
          </a:prstGeom>
        </p:spPr>
        <p:txBody>
          <a:bodyPr wrap="square">
            <a:spAutoFit/>
          </a:bodyPr>
          <a:lstStyle/>
          <a:p>
            <a:r>
              <a:rPr lang="en-US" dirty="0">
                <a:solidFill>
                  <a:srgbClr val="535353"/>
                </a:solidFill>
                <a:latin typeface="Arial"/>
                <a:cs typeface="Arial"/>
              </a:rPr>
              <a:t>FSA will conduct a </a:t>
            </a:r>
            <a:r>
              <a:rPr lang="en-US" dirty="0" smtClean="0">
                <a:solidFill>
                  <a:srgbClr val="535353"/>
                </a:solidFill>
                <a:latin typeface="Arial"/>
                <a:cs typeface="Arial"/>
              </a:rPr>
              <a:t>2017</a:t>
            </a:r>
            <a:r>
              <a:rPr lang="en-US" dirty="0">
                <a:solidFill>
                  <a:srgbClr val="535353"/>
                </a:solidFill>
                <a:latin typeface="Arial"/>
                <a:cs typeface="Arial"/>
              </a:rPr>
              <a:t>-18 FAFSA Completion Campaign – which will include webinars, in-person events, social media, blog posts.  We will ask </a:t>
            </a:r>
            <a:r>
              <a:rPr lang="en-US" dirty="0" smtClean="0">
                <a:solidFill>
                  <a:srgbClr val="535353"/>
                </a:solidFill>
                <a:latin typeface="Arial"/>
                <a:cs typeface="Arial"/>
              </a:rPr>
              <a:t>counselors and mentors to </a:t>
            </a:r>
            <a:r>
              <a:rPr lang="en-US" dirty="0">
                <a:solidFill>
                  <a:srgbClr val="535353"/>
                </a:solidFill>
                <a:latin typeface="Arial"/>
                <a:cs typeface="Arial"/>
              </a:rPr>
              <a:t>help us carry our message to students and parents.  (All of our resources will be available on </a:t>
            </a:r>
            <a:r>
              <a:rPr lang="en-US" dirty="0" smtClean="0">
                <a:solidFill>
                  <a:srgbClr val="535353"/>
                </a:solidFill>
                <a:latin typeface="Arial"/>
                <a:cs typeface="Arial"/>
                <a:hlinkClick r:id="rId2"/>
              </a:rPr>
              <a:t>www.FinancialAidToolkit.ed.gov</a:t>
            </a:r>
            <a:r>
              <a:rPr lang="en-US" dirty="0" smtClean="0">
                <a:solidFill>
                  <a:srgbClr val="535353"/>
                </a:solidFill>
                <a:latin typeface="Arial"/>
                <a:cs typeface="Arial"/>
              </a:rPr>
              <a:t>.</a:t>
            </a:r>
            <a:r>
              <a:rPr lang="en-US" dirty="0">
                <a:solidFill>
                  <a:srgbClr val="535353"/>
                </a:solidFill>
                <a:latin typeface="Arial"/>
                <a:cs typeface="Arial"/>
              </a:rPr>
              <a:t>) </a:t>
            </a:r>
          </a:p>
          <a:p>
            <a:endParaRPr lang="en-US" dirty="0">
              <a:solidFill>
                <a:srgbClr val="535353"/>
              </a:solidFill>
              <a:latin typeface="Arial"/>
              <a:cs typeface="Arial"/>
            </a:endParaRPr>
          </a:p>
          <a:p>
            <a:r>
              <a:rPr lang="en-US" dirty="0">
                <a:solidFill>
                  <a:srgbClr val="535353"/>
                </a:solidFill>
                <a:latin typeface="Arial"/>
                <a:cs typeface="Arial"/>
              </a:rPr>
              <a:t>Timing: Mid-August 2016 – March 2017</a:t>
            </a:r>
          </a:p>
          <a:p>
            <a:endParaRPr lang="en-US" dirty="0"/>
          </a:p>
          <a:p>
            <a:endParaRPr lang="en-US" dirty="0"/>
          </a:p>
        </p:txBody>
      </p:sp>
    </p:spTree>
    <p:extLst>
      <p:ext uri="{BB962C8B-B14F-4D97-AF65-F5344CB8AC3E}">
        <p14:creationId xmlns:p14="http://schemas.microsoft.com/office/powerpoint/2010/main" val="10897805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Discussion</a:t>
            </a:r>
            <a:endParaRPr lang="en-US" sz="3200" dirty="0"/>
          </a:p>
        </p:txBody>
      </p:sp>
      <p:sp>
        <p:nvSpPr>
          <p:cNvPr id="3" name="Content Placeholder 2"/>
          <p:cNvSpPr>
            <a:spLocks noGrp="1"/>
          </p:cNvSpPr>
          <p:nvPr>
            <p:ph idx="1"/>
          </p:nvPr>
        </p:nvSpPr>
        <p:spPr/>
        <p:txBody>
          <a:bodyPr/>
          <a:lstStyle/>
          <a:p>
            <a:pPr marL="457200" indent="-457200">
              <a:buFont typeface="Arial"/>
              <a:buAutoNum type="arabicPeriod"/>
            </a:pPr>
            <a:r>
              <a:rPr lang="en-US" dirty="0"/>
              <a:t>Timing: Are our materials available when you need them most?</a:t>
            </a:r>
          </a:p>
          <a:p>
            <a:pPr marL="457200" indent="-457200">
              <a:buFont typeface="Arial"/>
              <a:buAutoNum type="arabicPeriod"/>
            </a:pPr>
            <a:r>
              <a:rPr lang="en-US" dirty="0"/>
              <a:t>Materials: Which resources do you use most often?</a:t>
            </a:r>
          </a:p>
          <a:p>
            <a:pPr marL="457200" indent="-457200">
              <a:buFont typeface="Arial"/>
              <a:buAutoNum type="arabicPeriod"/>
            </a:pPr>
            <a:r>
              <a:rPr lang="en-US" dirty="0"/>
              <a:t>Materials: What is the one thing you wish we were providing? </a:t>
            </a:r>
          </a:p>
        </p:txBody>
      </p:sp>
      <p:sp>
        <p:nvSpPr>
          <p:cNvPr id="5" name="Slide Number Placeholder 4"/>
          <p:cNvSpPr>
            <a:spLocks noGrp="1"/>
          </p:cNvSpPr>
          <p:nvPr>
            <p:ph type="sldNum" sz="quarter" idx="12"/>
          </p:nvPr>
        </p:nvSpPr>
        <p:spPr/>
        <p:txBody>
          <a:bodyPr/>
          <a:lstStyle/>
          <a:p>
            <a:fld id="{6D88D7DD-9B19-7A49-BB06-36BA9927445F}" type="slidenum">
              <a:rPr lang="en-US"/>
              <a:pPr/>
              <a:t>9</a:t>
            </a:fld>
            <a:endParaRPr lang="en-US"/>
          </a:p>
        </p:txBody>
      </p:sp>
    </p:spTree>
    <p:extLst>
      <p:ext uri="{BB962C8B-B14F-4D97-AF65-F5344CB8AC3E}">
        <p14:creationId xmlns:p14="http://schemas.microsoft.com/office/powerpoint/2010/main" val="48866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NACAC Document" ma:contentTypeID="0x010100DB4D821AB179EE47850CA5510113B0540083FCEE35196A9540904A3B266E9D9A8A" ma:contentTypeVersion="34" ma:contentTypeDescription="" ma:contentTypeScope="" ma:versionID="61724ba5c09cbc442c98d2772fcea79f">
  <xsd:schema xmlns:xsd="http://www.w3.org/2001/XMLSchema" xmlns:xs="http://www.w3.org/2001/XMLSchema" xmlns:p="http://schemas.microsoft.com/office/2006/metadata/properties" xmlns:ns2="6a49b85b-8af6-4451-a931-143796221c67" xmlns:ns3="6fb5cb57-b464-45b1-b4d7-eef2929b6eb6" targetNamespace="http://schemas.microsoft.com/office/2006/metadata/properties" ma:root="true" ma:fieldsID="0db975e5a2af04b1202d0d768d9f3db9" ns2:_="" ns3:_="">
    <xsd:import namespace="6a49b85b-8af6-4451-a931-143796221c67"/>
    <xsd:import namespace="6fb5cb57-b464-45b1-b4d7-eef2929b6eb6"/>
    <xsd:element name="properties">
      <xsd:complexType>
        <xsd:sequence>
          <xsd:element name="documentManagement">
            <xsd:complexType>
              <xsd:all>
                <xsd:element ref="ns3:SqtRequiredMembership" minOccurs="0"/>
                <xsd:element ref="ns2:ReviewDate" minOccurs="0"/>
                <xsd:element ref="ns2:TaxCatchAll" minOccurs="0"/>
                <xsd:element ref="ns2:TaxCatchAllLabel" minOccurs="0"/>
                <xsd:element ref="ns2:h8f9b95fb018404795bd19dd744957a8" minOccurs="0"/>
                <xsd:element ref="ns2:n50dacf99a484fa2bfd20ec7438af502" minOccurs="0"/>
                <xsd:element ref="ns2:h5bc438479174d71a26e357ecc5b985c" minOccurs="0"/>
                <xsd:element ref="ns2:m8e2cd1a67944295b91a4a191fdf523f" minOccurs="0"/>
                <xsd:element ref="ns2:InKnowledgeCent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49b85b-8af6-4451-a931-143796221c67" elementFormDefault="qualified">
    <xsd:import namespace="http://schemas.microsoft.com/office/2006/documentManagement/types"/>
    <xsd:import namespace="http://schemas.microsoft.com/office/infopath/2007/PartnerControls"/>
    <xsd:element name="ReviewDate" ma:index="7" nillable="true" ma:displayName="ReviewDate" ma:format="DateOnly" ma:internalName="ReviewDate">
      <xsd:simpleType>
        <xsd:restriction base="dms:DateTime"/>
      </xsd:simpleType>
    </xsd:element>
    <xsd:element name="TaxCatchAll" ma:index="8" nillable="true" ma:displayName="Taxonomy Catch All Column" ma:hidden="true" ma:list="{85389e7f-3c5e-4dca-bf2d-41d7b91e53cd}" ma:internalName="TaxCatchAll" ma:showField="CatchAllData" ma:web="6a49b85b-8af6-4451-a931-143796221c67">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hidden="true" ma:list="{85389e7f-3c5e-4dca-bf2d-41d7b91e53cd}" ma:internalName="TaxCatchAllLabel" ma:readOnly="true" ma:showField="CatchAllDataLabel" ma:web="6a49b85b-8af6-4451-a931-143796221c67">
      <xsd:complexType>
        <xsd:complexContent>
          <xsd:extension base="dms:MultiChoiceLookup">
            <xsd:sequence>
              <xsd:element name="Value" type="dms:Lookup" maxOccurs="unbounded" minOccurs="0" nillable="true"/>
            </xsd:sequence>
          </xsd:extension>
        </xsd:complexContent>
      </xsd:complexType>
    </xsd:element>
    <xsd:element name="h8f9b95fb018404795bd19dd744957a8" ma:index="11" ma:taxonomy="true" ma:internalName="h8f9b95fb018404795bd19dd744957a8" ma:taxonomyFieldName="MetaAudience" ma:displayName="MetaAudience" ma:default="" ma:fieldId="{18f9b95f-b018-4047-95bd-19dd744957a8}" ma:taxonomyMulti="true" ma:sspId="f9cd77cb-7509-4562-ba72-051f515e8890" ma:termSetId="90678ad6-5882-4652-ae03-2430d4f317a2" ma:anchorId="00000000-0000-0000-0000-000000000000" ma:open="false" ma:isKeyword="false">
      <xsd:complexType>
        <xsd:sequence>
          <xsd:element ref="pc:Terms" minOccurs="0" maxOccurs="1"/>
        </xsd:sequence>
      </xsd:complexType>
    </xsd:element>
    <xsd:element name="n50dacf99a484fa2bfd20ec7438af502" ma:index="13" nillable="true" ma:taxonomy="true" ma:internalName="n50dacf99a484fa2bfd20ec7438af502" ma:taxonomyFieldName="MetaFormat" ma:displayName="MetaFormat" ma:readOnly="false" ma:default="" ma:fieldId="{750dacf9-9a48-4fa2-bfd2-0ec7438af502}" ma:sspId="f9cd77cb-7509-4562-ba72-051f515e8890" ma:termSetId="8de66a75-ff6e-40f9-b414-64f1326a19d6" ma:anchorId="00000000-0000-0000-0000-000000000000" ma:open="false" ma:isKeyword="false">
      <xsd:complexType>
        <xsd:sequence>
          <xsd:element ref="pc:Terms" minOccurs="0" maxOccurs="1"/>
        </xsd:sequence>
      </xsd:complexType>
    </xsd:element>
    <xsd:element name="h5bc438479174d71a26e357ecc5b985c" ma:index="15" nillable="true" ma:taxonomy="true" ma:internalName="h5bc438479174d71a26e357ecc5b985c" ma:taxonomyFieldName="MetaPolicy" ma:displayName="MetaPolicy" ma:default="" ma:fieldId="{15bc4384-7917-4d71-a26e-357ecc5b985c}" ma:sspId="f9cd77cb-7509-4562-ba72-051f515e8890" ma:termSetId="a14600bf-a204-4c28-b3d5-40711cd8046c" ma:anchorId="00000000-0000-0000-0000-000000000000" ma:open="false" ma:isKeyword="false">
      <xsd:complexType>
        <xsd:sequence>
          <xsd:element ref="pc:Terms" minOccurs="0" maxOccurs="1"/>
        </xsd:sequence>
      </xsd:complexType>
    </xsd:element>
    <xsd:element name="m8e2cd1a67944295b91a4a191fdf523f" ma:index="17" nillable="true" ma:taxonomy="true" ma:internalName="m8e2cd1a67944295b91a4a191fdf523f" ma:taxonomyFieldName="MetaTopic" ma:displayName="MetaTopic" ma:default="" ma:fieldId="{68e2cd1a-6794-4295-b91a-4a191fdf523f}" ma:taxonomyMulti="true" ma:sspId="f9cd77cb-7509-4562-ba72-051f515e8890" ma:termSetId="ad930b23-9308-4e14-a7f0-779bb2056d54" ma:anchorId="00000000-0000-0000-0000-000000000000" ma:open="false" ma:isKeyword="false">
      <xsd:complexType>
        <xsd:sequence>
          <xsd:element ref="pc:Terms" minOccurs="0" maxOccurs="1"/>
        </xsd:sequence>
      </xsd:complexType>
    </xsd:element>
    <xsd:element name="InKnowledgeCenter" ma:index="20" nillable="true" ma:displayName="InKnowledgeCenter" ma:default="No" ma:format="Dropdown" ma:internalName="InKnowledgeCenter">
      <xsd:simpleType>
        <xsd:restriction base="dms:Choice">
          <xsd:enumeration value="Yes"/>
          <xsd:enumeration value="No"/>
        </xsd:restriction>
      </xsd:simpleType>
    </xsd:element>
  </xsd:schema>
  <xsd:schema xmlns:xsd="http://www.w3.org/2001/XMLSchema" xmlns:xs="http://www.w3.org/2001/XMLSchema" xmlns:dms="http://schemas.microsoft.com/office/2006/documentManagement/types" xmlns:pc="http://schemas.microsoft.com/office/infopath/2007/PartnerControls" targetNamespace="6fb5cb57-b464-45b1-b4d7-eef2929b6eb6" elementFormDefault="qualified">
    <xsd:import namespace="http://schemas.microsoft.com/office/2006/documentManagement/types"/>
    <xsd:import namespace="http://schemas.microsoft.com/office/infopath/2007/PartnerControls"/>
    <xsd:element name="SqtRequiredMembership" ma:index="6" nillable="true" ma:displayName="Required Membership" ma:internalName="SqtRequiredMembership">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8e2cd1a67944295b91a4a191fdf523f xmlns="6a49b85b-8af6-4451-a931-143796221c67">
      <Terms xmlns="http://schemas.microsoft.com/office/infopath/2007/PartnerControls"/>
    </m8e2cd1a67944295b91a4a191fdf523f>
    <n50dacf99a484fa2bfd20ec7438af502 xmlns="6a49b85b-8af6-4451-a931-143796221c67">
      <Terms xmlns="http://schemas.microsoft.com/office/infopath/2007/PartnerControls"/>
    </n50dacf99a484fa2bfd20ec7438af502>
    <ReviewDate xmlns="6a49b85b-8af6-4451-a931-143796221c67" xsi:nil="true"/>
    <h5bc438479174d71a26e357ecc5b985c xmlns="6a49b85b-8af6-4451-a931-143796221c67">
      <Terms xmlns="http://schemas.microsoft.com/office/infopath/2007/PartnerControls"/>
    </h5bc438479174d71a26e357ecc5b985c>
    <h8f9b95fb018404795bd19dd744957a8 xmlns="6a49b85b-8af6-4451-a931-143796221c67">
      <Terms xmlns="http://schemas.microsoft.com/office/infopath/2007/PartnerControls">
        <TermInfo xmlns="http://schemas.microsoft.com/office/infopath/2007/PartnerControls">
          <TermName xmlns="http://schemas.microsoft.com/office/infopath/2007/PartnerControls">Counseling Professionals</TermName>
          <TermId xmlns="http://schemas.microsoft.com/office/infopath/2007/PartnerControls">aa937ebc-d508-4453-8801-3ef05efbcbd7</TermId>
        </TermInfo>
        <TermInfo xmlns="http://schemas.microsoft.com/office/infopath/2007/PartnerControls">
          <TermName xmlns="http://schemas.microsoft.com/office/infopath/2007/PartnerControls">Parents</TermName>
          <TermId xmlns="http://schemas.microsoft.com/office/infopath/2007/PartnerControls">ba2b583b-2eeb-4bcf-b3cb-d29c5e3a7391</TermId>
        </TermInfo>
        <TermInfo xmlns="http://schemas.microsoft.com/office/infopath/2007/PartnerControls">
          <TermName xmlns="http://schemas.microsoft.com/office/infopath/2007/PartnerControls">Students</TermName>
          <TermId xmlns="http://schemas.microsoft.com/office/infopath/2007/PartnerControls">a783bd76-d070-4fd7-a032-fc8b1a5fcb44</TermId>
        </TermInfo>
        <TermInfo xmlns="http://schemas.microsoft.com/office/infopath/2007/PartnerControls">
          <TermName xmlns="http://schemas.microsoft.com/office/infopath/2007/PartnerControls">Non Profit Organizations</TermName>
          <TermId xmlns="http://schemas.microsoft.com/office/infopath/2007/PartnerControls">6b737c91-5db1-4af9-b807-ee7f74fecbaf</TermId>
        </TermInfo>
      </Terms>
    </h8f9b95fb018404795bd19dd744957a8>
    <InKnowledgeCenter xmlns="6a49b85b-8af6-4451-a931-143796221c67">No</InKnowledgeCenter>
    <TaxCatchAll xmlns="6a49b85b-8af6-4451-a931-143796221c67">
      <Value>9</Value>
      <Value>5</Value>
      <Value>15</Value>
      <Value>2</Value>
    </TaxCatchAll>
    <SqtRequiredMembership xmlns="6fb5cb57-b464-45b1-b4d7-eef2929b6eb6"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F0FDC20-D28D-4BE2-9A27-7440625AB5D3}"/>
</file>

<file path=customXml/itemProps2.xml><?xml version="1.0" encoding="utf-8"?>
<ds:datastoreItem xmlns:ds="http://schemas.openxmlformats.org/officeDocument/2006/customXml" ds:itemID="{F7FA2237-5B85-489A-9B25-C4B8DF2B5895}"/>
</file>

<file path=customXml/itemProps3.xml><?xml version="1.0" encoding="utf-8"?>
<ds:datastoreItem xmlns:ds="http://schemas.openxmlformats.org/officeDocument/2006/customXml" ds:itemID="{1B265991-69F0-46BC-B667-FE6996FF6254}"/>
</file>

<file path=customXml/itemProps4.xml><?xml version="1.0" encoding="utf-8"?>
<ds:datastoreItem xmlns:ds="http://schemas.openxmlformats.org/officeDocument/2006/customXml" ds:itemID="{19BA5B24-600F-41EC-B646-0A85BFECDA4E}">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231</TotalTime>
  <Words>228</Words>
  <Application>Microsoft Office PowerPoint</Application>
  <PresentationFormat>On-screen Show (4:3)</PresentationFormat>
  <Paragraphs>50</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2017-18 FAFSA </vt:lpstr>
      <vt:lpstr>Agenda</vt:lpstr>
      <vt:lpstr>Goals</vt:lpstr>
      <vt:lpstr>2017-18 FAFSA Changes</vt:lpstr>
      <vt:lpstr>2017-18 FAFSA Changes</vt:lpstr>
      <vt:lpstr>2017-18 FAFSA Outreach Resources</vt:lpstr>
      <vt:lpstr>Webinars</vt:lpstr>
      <vt:lpstr>2017-18 FAFSA Completion Campaign</vt:lpstr>
      <vt:lpstr>Discussion</vt:lpstr>
      <vt:lpstr>PowerPoint Presentation</vt:lpstr>
      <vt:lpstr>PowerPoint Presentation</vt:lpstr>
    </vt:vector>
  </TitlesOfParts>
  <Company>C-E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 ce</dc:creator>
  <cp:lastModifiedBy>Sarah Friedman</cp:lastModifiedBy>
  <cp:revision>56</cp:revision>
  <dcterms:created xsi:type="dcterms:W3CDTF">2012-06-11T19:08:42Z</dcterms:created>
  <dcterms:modified xsi:type="dcterms:W3CDTF">2016-03-17T14:28:51Z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0x010100DB4D821AB179EE47850CA5510113B0540083FCEE35196A9540904A3B266E9D9A8A</vt:lpwstr>
  </property>
  <property fmtid="{D5CDD505-2E9C-101B-9397-08002B2CF9AE}" pid="3" name="_dlc_DocIdItemGuid">
    <vt:lpwstr>d67f8141-58b9-4d70-93b9-07a2f5d37ae3</vt:lpwstr>
  </property>
  <property fmtid="{D5CDD505-2E9C-101B-9397-08002B2CF9AE}" pid="4" name="TemplateUrl">
    <vt:lpwstr/>
  </property>
  <property fmtid="{D5CDD505-2E9C-101B-9397-08002B2CF9AE}" pid="5" name="Order">
    <vt:r8>300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MetaTopic">
    <vt:lpwstr/>
  </property>
  <property fmtid="{D5CDD505-2E9C-101B-9397-08002B2CF9AE}" pid="11" name="MetaPolicy">
    <vt:lpwstr/>
  </property>
  <property fmtid="{D5CDD505-2E9C-101B-9397-08002B2CF9AE}" pid="12" name="MetaFormat">
    <vt:lpwstr/>
  </property>
  <property fmtid="{D5CDD505-2E9C-101B-9397-08002B2CF9AE}" pid="13" name="MetaAudience">
    <vt:lpwstr>15;#Counseling Professionals|aa937ebc-d508-4453-8801-3ef05efbcbd7;#2;#Parents|ba2b583b-2eeb-4bcf-b3cb-d29c5e3a7391;#5;#Students|a783bd76-d070-4fd7-a032-fc8b1a5fcb44;#9;#Non Profit Organizations|6b737c91-5db1-4af9-b807-ee7f74fecbaf</vt:lpwstr>
  </property>
</Properties>
</file>