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eIZMmXYJHwrr1oS5UhgneOVu7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7" d="100"/>
          <a:sy n="27" d="100"/>
        </p:scale>
        <p:origin x="81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2a1b420660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32a1b420660_3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2a2389a6f1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32a2389a6f1_0_2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2a2389a6f1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g32a2389a6f1_0_2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2b217554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32b2175542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2a2389a6f1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32a2389a6f1_0_1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2a2389a6f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32a2389a6f1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2a2389a6f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32a2389a6f1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2a2389a6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32a2389a6f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1792288" y="612775"/>
            <a:ext cx="5486400" cy="4114800"/>
          </a:xfrm>
          <a:prstGeom prst="rect">
            <a:avLst/>
          </a:prstGeom>
          <a:noFill/>
          <a:ln>
            <a:noFill/>
          </a:ln>
        </p:spPr>
      </p:sp>
      <p:sp>
        <p:nvSpPr>
          <p:cNvPr id="64" name="Google Shape;64;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mailto:julie@strategyforwardadvisors.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mottm.ctr@aacrao.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8"/>
          <p:cNvPicPr preferRelativeResize="0"/>
          <p:nvPr/>
        </p:nvPicPr>
        <p:blipFill rotWithShape="1">
          <a:blip r:embed="rId3">
            <a:alphaModFix/>
          </a:blip>
          <a:srcRect t="71819"/>
          <a:stretch/>
        </p:blipFill>
        <p:spPr>
          <a:xfrm>
            <a:off x="-155450" y="-118875"/>
            <a:ext cx="18626326" cy="1458650"/>
          </a:xfrm>
          <a:prstGeom prst="rect">
            <a:avLst/>
          </a:prstGeom>
          <a:noFill/>
          <a:ln>
            <a:noFill/>
          </a:ln>
        </p:spPr>
      </p:pic>
      <p:cxnSp>
        <p:nvCxnSpPr>
          <p:cNvPr id="85" name="Google Shape;85;p8"/>
          <p:cNvCxnSpPr/>
          <p:nvPr/>
        </p:nvCxnSpPr>
        <p:spPr>
          <a:xfrm rot="10800000" flipH="1">
            <a:off x="-237687" y="9701750"/>
            <a:ext cx="18790800" cy="54900"/>
          </a:xfrm>
          <a:prstGeom prst="straightConnector1">
            <a:avLst/>
          </a:prstGeom>
          <a:noFill/>
          <a:ln w="152400" cap="flat" cmpd="sng">
            <a:solidFill>
              <a:srgbClr val="204970"/>
            </a:solidFill>
            <a:prstDash val="solid"/>
            <a:round/>
            <a:headEnd type="none" w="med" len="med"/>
            <a:tailEnd type="none" w="med" len="med"/>
          </a:ln>
        </p:spPr>
      </p:cxnSp>
      <p:sp>
        <p:nvSpPr>
          <p:cNvPr id="86" name="Google Shape;86;p8"/>
          <p:cNvSpPr/>
          <p:nvPr/>
        </p:nvSpPr>
        <p:spPr>
          <a:xfrm>
            <a:off x="10720298" y="2632523"/>
            <a:ext cx="5021961" cy="5021961"/>
          </a:xfrm>
          <a:custGeom>
            <a:avLst/>
            <a:gdLst/>
            <a:ahLst/>
            <a:cxnLst/>
            <a:rect l="l" t="t" r="r" b="b"/>
            <a:pathLst>
              <a:path w="6695948" h="6695948" extrusionOk="0">
                <a:moveTo>
                  <a:pt x="0" y="3347974"/>
                </a:moveTo>
                <a:cubicBezTo>
                  <a:pt x="0" y="1498981"/>
                  <a:pt x="1498981" y="0"/>
                  <a:pt x="3347974" y="0"/>
                </a:cubicBezTo>
                <a:cubicBezTo>
                  <a:pt x="5196967" y="0"/>
                  <a:pt x="6695948" y="1498981"/>
                  <a:pt x="6695948" y="3347974"/>
                </a:cubicBezTo>
                <a:cubicBezTo>
                  <a:pt x="6695948" y="5196967"/>
                  <a:pt x="5197094" y="6695948"/>
                  <a:pt x="3347974" y="6695948"/>
                </a:cubicBezTo>
                <a:cubicBezTo>
                  <a:pt x="1498854" y="6695948"/>
                  <a:pt x="0" y="5197094"/>
                  <a:pt x="0" y="3347974"/>
                </a:cubicBezTo>
                <a:close/>
              </a:path>
            </a:pathLst>
          </a:custGeom>
          <a:solidFill>
            <a:srgbClr val="A3AE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10991018" y="2903243"/>
            <a:ext cx="4480560" cy="4480560"/>
          </a:xfrm>
          <a:custGeom>
            <a:avLst/>
            <a:gdLst/>
            <a:ahLst/>
            <a:cxnLst/>
            <a:rect l="l" t="t" r="r" b="b"/>
            <a:pathLst>
              <a:path w="5974080" h="5974080" extrusionOk="0">
                <a:moveTo>
                  <a:pt x="0" y="2987040"/>
                </a:moveTo>
                <a:cubicBezTo>
                  <a:pt x="0" y="1337310"/>
                  <a:pt x="1337310" y="0"/>
                  <a:pt x="2987040" y="0"/>
                </a:cubicBezTo>
                <a:cubicBezTo>
                  <a:pt x="4636770" y="0"/>
                  <a:pt x="5974080" y="1337310"/>
                  <a:pt x="5974080" y="2987040"/>
                </a:cubicBezTo>
                <a:cubicBezTo>
                  <a:pt x="5974080" y="4636770"/>
                  <a:pt x="4636770" y="5974080"/>
                  <a:pt x="2987040" y="5974080"/>
                </a:cubicBezTo>
                <a:cubicBezTo>
                  <a:pt x="1337310" y="5974080"/>
                  <a:pt x="0" y="4636770"/>
                  <a:pt x="0" y="29870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11260298" y="3172523"/>
            <a:ext cx="3942016" cy="3942017"/>
          </a:xfrm>
          <a:custGeom>
            <a:avLst/>
            <a:gdLst/>
            <a:ahLst/>
            <a:cxnLst/>
            <a:rect l="l" t="t" r="r" b="b"/>
            <a:pathLst>
              <a:path w="5256022" h="5256022" extrusionOk="0">
                <a:moveTo>
                  <a:pt x="0" y="2628011"/>
                </a:moveTo>
                <a:cubicBezTo>
                  <a:pt x="0" y="1176655"/>
                  <a:pt x="1176655" y="0"/>
                  <a:pt x="2628011" y="0"/>
                </a:cubicBezTo>
                <a:cubicBezTo>
                  <a:pt x="4079367" y="0"/>
                  <a:pt x="5256022" y="1176655"/>
                  <a:pt x="5256022" y="2628011"/>
                </a:cubicBezTo>
                <a:cubicBezTo>
                  <a:pt x="5256022" y="4079367"/>
                  <a:pt x="4079367" y="5256022"/>
                  <a:pt x="2628011" y="5256022"/>
                </a:cubicBezTo>
                <a:cubicBezTo>
                  <a:pt x="1176655" y="5256022"/>
                  <a:pt x="0" y="4079367"/>
                  <a:pt x="0" y="2628011"/>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txBox="1"/>
          <p:nvPr/>
        </p:nvSpPr>
        <p:spPr>
          <a:xfrm>
            <a:off x="2573200" y="3981300"/>
            <a:ext cx="8147100" cy="2324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000" b="1">
                <a:solidFill>
                  <a:srgbClr val="242122"/>
                </a:solidFill>
              </a:rPr>
              <a:t>Advancing Learning and Employment Records: </a:t>
            </a:r>
            <a:endParaRPr sz="5000" b="1">
              <a:solidFill>
                <a:srgbClr val="242122"/>
              </a:solidFill>
            </a:endParaRPr>
          </a:p>
          <a:p>
            <a:pPr marL="0" marR="0" lvl="0" indent="0" algn="l" rtl="0">
              <a:lnSpc>
                <a:spcPct val="115000"/>
              </a:lnSpc>
              <a:spcBef>
                <a:spcPts val="0"/>
              </a:spcBef>
              <a:spcAft>
                <a:spcPts val="0"/>
              </a:spcAft>
              <a:buNone/>
            </a:pPr>
            <a:r>
              <a:rPr lang="en-US" sz="3600" b="1">
                <a:solidFill>
                  <a:srgbClr val="242122"/>
                </a:solidFill>
              </a:rPr>
              <a:t>Join the LER Accelerator Cohort</a:t>
            </a:r>
            <a:endParaRPr sz="3600" b="1">
              <a:solidFill>
                <a:srgbClr val="24212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6"/>
          <p:cNvSpPr/>
          <p:nvPr/>
        </p:nvSpPr>
        <p:spPr>
          <a:xfrm>
            <a:off x="1042988" y="1396011"/>
            <a:ext cx="17245012" cy="3121057"/>
          </a:xfrm>
          <a:custGeom>
            <a:avLst/>
            <a:gdLst/>
            <a:ahLst/>
            <a:cxnLst/>
            <a:rect l="l" t="t" r="r" b="b"/>
            <a:pathLst>
              <a:path w="22993350" h="4161409" extrusionOk="0">
                <a:moveTo>
                  <a:pt x="0" y="0"/>
                </a:moveTo>
                <a:lnTo>
                  <a:pt x="22993350" y="0"/>
                </a:lnTo>
                <a:lnTo>
                  <a:pt x="22993350" y="4161409"/>
                </a:lnTo>
                <a:lnTo>
                  <a:pt x="0" y="4161409"/>
                </a:lnTo>
                <a:close/>
              </a:path>
            </a:pathLst>
          </a:custGeom>
          <a:solidFill>
            <a:srgbClr val="A3AEC4"/>
          </a:solidFill>
          <a:ln>
            <a:noFill/>
          </a:ln>
        </p:spPr>
      </p:sp>
      <p:sp>
        <p:nvSpPr>
          <p:cNvPr id="207" name="Google Shape;207;p6"/>
          <p:cNvSpPr/>
          <p:nvPr/>
        </p:nvSpPr>
        <p:spPr>
          <a:xfrm>
            <a:off x="0" y="5769941"/>
            <a:ext cx="17245013" cy="3121057"/>
          </a:xfrm>
          <a:custGeom>
            <a:avLst/>
            <a:gdLst/>
            <a:ahLst/>
            <a:cxnLst/>
            <a:rect l="l" t="t" r="r" b="b"/>
            <a:pathLst>
              <a:path w="22993350" h="4161409" extrusionOk="0">
                <a:moveTo>
                  <a:pt x="0" y="0"/>
                </a:moveTo>
                <a:lnTo>
                  <a:pt x="22993350" y="0"/>
                </a:lnTo>
                <a:lnTo>
                  <a:pt x="22993350" y="4161409"/>
                </a:lnTo>
                <a:lnTo>
                  <a:pt x="0" y="4161409"/>
                </a:lnTo>
                <a:close/>
              </a:path>
            </a:pathLst>
          </a:custGeom>
          <a:solidFill>
            <a:srgbClr val="A3AEC4"/>
          </a:solidFill>
          <a:ln>
            <a:noFill/>
          </a:ln>
        </p:spPr>
      </p:sp>
      <p:sp>
        <p:nvSpPr>
          <p:cNvPr id="208" name="Google Shape;208;p6"/>
          <p:cNvSpPr/>
          <p:nvPr/>
        </p:nvSpPr>
        <p:spPr>
          <a:xfrm>
            <a:off x="1663416" y="2048701"/>
            <a:ext cx="1815655" cy="1815655"/>
          </a:xfrm>
          <a:custGeom>
            <a:avLst/>
            <a:gdLst/>
            <a:ahLst/>
            <a:cxnLst/>
            <a:rect l="l" t="t" r="r" b="b"/>
            <a:pathLst>
              <a:path w="2420874" h="2420874" extrusionOk="0">
                <a:moveTo>
                  <a:pt x="0" y="1210437"/>
                </a:moveTo>
                <a:cubicBezTo>
                  <a:pt x="0" y="541909"/>
                  <a:pt x="541909" y="0"/>
                  <a:pt x="1210437" y="0"/>
                </a:cubicBezTo>
                <a:cubicBezTo>
                  <a:pt x="1878965" y="0"/>
                  <a:pt x="2420874" y="541909"/>
                  <a:pt x="2420874" y="1210437"/>
                </a:cubicBezTo>
                <a:cubicBezTo>
                  <a:pt x="2420874" y="1878965"/>
                  <a:pt x="1878965" y="2420874"/>
                  <a:pt x="1210437" y="2420874"/>
                </a:cubicBezTo>
                <a:cubicBezTo>
                  <a:pt x="541909" y="2420874"/>
                  <a:pt x="0" y="1878965"/>
                  <a:pt x="0" y="1210437"/>
                </a:cubicBezTo>
                <a:close/>
              </a:path>
            </a:pathLst>
          </a:custGeom>
          <a:solidFill>
            <a:srgbClr val="204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14808868" y="6422581"/>
            <a:ext cx="1815655" cy="1815655"/>
          </a:xfrm>
          <a:custGeom>
            <a:avLst/>
            <a:gdLst/>
            <a:ahLst/>
            <a:cxnLst/>
            <a:rect l="l" t="t" r="r" b="b"/>
            <a:pathLst>
              <a:path w="2420874" h="2420874" extrusionOk="0">
                <a:moveTo>
                  <a:pt x="0" y="1210437"/>
                </a:moveTo>
                <a:cubicBezTo>
                  <a:pt x="0" y="541909"/>
                  <a:pt x="541909" y="0"/>
                  <a:pt x="1210437" y="0"/>
                </a:cubicBezTo>
                <a:cubicBezTo>
                  <a:pt x="1878965" y="0"/>
                  <a:pt x="2420874" y="541909"/>
                  <a:pt x="2420874" y="1210437"/>
                </a:cubicBezTo>
                <a:cubicBezTo>
                  <a:pt x="2420874" y="1878965"/>
                  <a:pt x="1878965" y="2420874"/>
                  <a:pt x="1210437" y="2420874"/>
                </a:cubicBezTo>
                <a:cubicBezTo>
                  <a:pt x="541909" y="2420874"/>
                  <a:pt x="0" y="1878965"/>
                  <a:pt x="0" y="1210437"/>
                </a:cubicBezTo>
                <a:close/>
              </a:path>
            </a:pathLst>
          </a:custGeom>
          <a:solidFill>
            <a:srgbClr val="204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2517274" y="4794885"/>
            <a:ext cx="108013" cy="348615"/>
          </a:xfrm>
          <a:custGeom>
            <a:avLst/>
            <a:gdLst/>
            <a:ahLst/>
            <a:cxnLst/>
            <a:rect l="l" t="t" r="r" b="b"/>
            <a:pathLst>
              <a:path w="144018" h="464820" extrusionOk="0">
                <a:moveTo>
                  <a:pt x="0" y="0"/>
                </a:moveTo>
                <a:lnTo>
                  <a:pt x="144018" y="0"/>
                </a:lnTo>
                <a:lnTo>
                  <a:pt x="144018" y="464820"/>
                </a:lnTo>
                <a:lnTo>
                  <a:pt x="0" y="464820"/>
                </a:lnTo>
                <a:close/>
              </a:path>
            </a:pathLst>
          </a:custGeom>
          <a:solidFill>
            <a:srgbClr val="204970"/>
          </a:solidFill>
          <a:ln>
            <a:noFill/>
          </a:ln>
        </p:spPr>
      </p:sp>
      <p:sp>
        <p:nvSpPr>
          <p:cNvPr id="211" name="Google Shape;211;p6"/>
          <p:cNvSpPr/>
          <p:nvPr/>
        </p:nvSpPr>
        <p:spPr>
          <a:xfrm>
            <a:off x="15662727" y="5143500"/>
            <a:ext cx="108014" cy="348615"/>
          </a:xfrm>
          <a:custGeom>
            <a:avLst/>
            <a:gdLst/>
            <a:ahLst/>
            <a:cxnLst/>
            <a:rect l="l" t="t" r="r" b="b"/>
            <a:pathLst>
              <a:path w="144018" h="464820" extrusionOk="0">
                <a:moveTo>
                  <a:pt x="0" y="0"/>
                </a:moveTo>
                <a:lnTo>
                  <a:pt x="144018" y="0"/>
                </a:lnTo>
                <a:lnTo>
                  <a:pt x="144018" y="464820"/>
                </a:lnTo>
                <a:lnTo>
                  <a:pt x="0" y="464820"/>
                </a:lnTo>
                <a:close/>
              </a:path>
            </a:pathLst>
          </a:custGeom>
          <a:solidFill>
            <a:srgbClr val="204970"/>
          </a:solidFill>
          <a:ln>
            <a:noFill/>
          </a:ln>
        </p:spPr>
      </p:sp>
      <p:sp>
        <p:nvSpPr>
          <p:cNvPr id="212" name="Google Shape;212;p6"/>
          <p:cNvSpPr/>
          <p:nvPr/>
        </p:nvSpPr>
        <p:spPr>
          <a:xfrm>
            <a:off x="2517273" y="5089500"/>
            <a:ext cx="13253466" cy="108014"/>
          </a:xfrm>
          <a:custGeom>
            <a:avLst/>
            <a:gdLst/>
            <a:ahLst/>
            <a:cxnLst/>
            <a:rect l="l" t="t" r="r" b="b"/>
            <a:pathLst>
              <a:path w="17671287" h="144018" extrusionOk="0">
                <a:moveTo>
                  <a:pt x="0" y="0"/>
                </a:moveTo>
                <a:lnTo>
                  <a:pt x="17671287" y="0"/>
                </a:lnTo>
                <a:lnTo>
                  <a:pt x="17671287" y="144018"/>
                </a:lnTo>
                <a:lnTo>
                  <a:pt x="0" y="144018"/>
                </a:lnTo>
                <a:close/>
              </a:path>
            </a:pathLst>
          </a:custGeom>
          <a:solidFill>
            <a:srgbClr val="204970"/>
          </a:solidFill>
          <a:ln>
            <a:noFill/>
          </a:ln>
        </p:spPr>
      </p:sp>
      <p:sp>
        <p:nvSpPr>
          <p:cNvPr id="213" name="Google Shape;213;p6"/>
          <p:cNvSpPr txBox="1"/>
          <p:nvPr/>
        </p:nvSpPr>
        <p:spPr>
          <a:xfrm>
            <a:off x="3990106" y="2177382"/>
            <a:ext cx="5693100" cy="461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000" b="1">
                <a:solidFill>
                  <a:srgbClr val="242122"/>
                </a:solidFill>
              </a:rPr>
              <a:t>What to Expect</a:t>
            </a:r>
            <a:endParaRPr/>
          </a:p>
        </p:txBody>
      </p:sp>
      <p:sp>
        <p:nvSpPr>
          <p:cNvPr id="214" name="Google Shape;214;p6"/>
          <p:cNvSpPr txBox="1"/>
          <p:nvPr/>
        </p:nvSpPr>
        <p:spPr>
          <a:xfrm>
            <a:off x="3990100" y="2772775"/>
            <a:ext cx="13666500" cy="861900"/>
          </a:xfrm>
          <a:prstGeom prst="rect">
            <a:avLst/>
          </a:prstGeom>
          <a:noFill/>
          <a:ln>
            <a:noFill/>
          </a:ln>
        </p:spPr>
        <p:txBody>
          <a:bodyPr spcFirstLastPara="1" wrap="square" lIns="0" tIns="0" rIns="0" bIns="0" anchor="t" anchorCtr="0">
            <a:spAutoFit/>
          </a:bodyPr>
          <a:lstStyle/>
          <a:p>
            <a:pPr marL="0" marR="0" lvl="0" indent="0" algn="l" rtl="0">
              <a:lnSpc>
                <a:spcPct val="180000"/>
              </a:lnSpc>
              <a:spcBef>
                <a:spcPts val="0"/>
              </a:spcBef>
              <a:spcAft>
                <a:spcPts val="0"/>
              </a:spcAft>
              <a:buNone/>
            </a:pPr>
            <a:r>
              <a:rPr lang="en-US" sz="2000"/>
              <a:t>Participating institutions will move through a planning process together, learning from and alongside each other. Institutions will also receive guided support from coaches who are experts in the field and tailored technical assistance.</a:t>
            </a:r>
            <a:endParaRPr sz="2000"/>
          </a:p>
        </p:txBody>
      </p:sp>
      <p:sp>
        <p:nvSpPr>
          <p:cNvPr id="215" name="Google Shape;215;p6"/>
          <p:cNvSpPr txBox="1"/>
          <p:nvPr/>
        </p:nvSpPr>
        <p:spPr>
          <a:xfrm>
            <a:off x="5330951" y="6652350"/>
            <a:ext cx="9075900" cy="4617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3000" b="1">
                <a:solidFill>
                  <a:srgbClr val="242122"/>
                </a:solidFill>
              </a:rPr>
              <a:t>Funding and Potential Implementation Support</a:t>
            </a:r>
            <a:endParaRPr/>
          </a:p>
        </p:txBody>
      </p:sp>
      <p:sp>
        <p:nvSpPr>
          <p:cNvPr id="216" name="Google Shape;216;p6"/>
          <p:cNvSpPr txBox="1"/>
          <p:nvPr/>
        </p:nvSpPr>
        <p:spPr>
          <a:xfrm>
            <a:off x="740375" y="7243625"/>
            <a:ext cx="13666500" cy="769500"/>
          </a:xfrm>
          <a:prstGeom prst="rect">
            <a:avLst/>
          </a:prstGeom>
          <a:noFill/>
          <a:ln>
            <a:noFill/>
          </a:ln>
        </p:spPr>
        <p:txBody>
          <a:bodyPr spcFirstLastPara="1" wrap="square" lIns="0" tIns="0" rIns="0" bIns="0" anchor="t" anchorCtr="0">
            <a:spAutoFit/>
          </a:bodyPr>
          <a:lstStyle/>
          <a:p>
            <a:pPr marL="0" lvl="0" indent="0" algn="r" rtl="0">
              <a:lnSpc>
                <a:spcPct val="150000"/>
              </a:lnSpc>
              <a:spcBef>
                <a:spcPts val="0"/>
              </a:spcBef>
              <a:spcAft>
                <a:spcPts val="0"/>
              </a:spcAft>
              <a:buNone/>
            </a:pPr>
            <a:r>
              <a:rPr lang="en-US" sz="2000"/>
              <a:t>Participating institutions will receive $10,000 - $15,000 to support their planning, with an opportunity for cohort participants in the planning phase to be invited to apply for a potential implementation phase.</a:t>
            </a:r>
            <a:endParaRPr sz="2000"/>
          </a:p>
        </p:txBody>
      </p:sp>
      <p:sp>
        <p:nvSpPr>
          <p:cNvPr id="217" name="Google Shape;217;p6"/>
          <p:cNvSpPr/>
          <p:nvPr/>
        </p:nvSpPr>
        <p:spPr>
          <a:xfrm>
            <a:off x="15218550" y="6832251"/>
            <a:ext cx="996301" cy="996301"/>
          </a:xfrm>
          <a:custGeom>
            <a:avLst/>
            <a:gdLst/>
            <a:ahLst/>
            <a:cxnLst/>
            <a:rect l="l" t="t" r="r" b="b"/>
            <a:pathLst>
              <a:path w="1161867" h="1161867" extrusionOk="0">
                <a:moveTo>
                  <a:pt x="0" y="0"/>
                </a:moveTo>
                <a:lnTo>
                  <a:pt x="1161866" y="0"/>
                </a:lnTo>
                <a:lnTo>
                  <a:pt x="1161866" y="1161867"/>
                </a:lnTo>
                <a:lnTo>
                  <a:pt x="0" y="1161867"/>
                </a:lnTo>
                <a:lnTo>
                  <a:pt x="0" y="0"/>
                </a:lnTo>
                <a:close/>
              </a:path>
            </a:pathLst>
          </a:custGeom>
          <a:blipFill rotWithShape="1">
            <a:blip r:embed="rId3">
              <a:alphaModFix/>
            </a:blip>
            <a:stretch>
              <a:fillRect/>
            </a:stretch>
          </a:blipFill>
          <a:ln>
            <a:noFill/>
          </a:ln>
        </p:spPr>
      </p:sp>
      <p:sp>
        <p:nvSpPr>
          <p:cNvPr id="218" name="Google Shape;218;p6"/>
          <p:cNvSpPr/>
          <p:nvPr/>
        </p:nvSpPr>
        <p:spPr>
          <a:xfrm>
            <a:off x="2090194" y="2475431"/>
            <a:ext cx="962187" cy="962187"/>
          </a:xfrm>
          <a:custGeom>
            <a:avLst/>
            <a:gdLst/>
            <a:ahLst/>
            <a:cxnLst/>
            <a:rect l="l" t="t" r="r" b="b"/>
            <a:pathLst>
              <a:path w="962187" h="962187" extrusionOk="0">
                <a:moveTo>
                  <a:pt x="0" y="0"/>
                </a:moveTo>
                <a:lnTo>
                  <a:pt x="962187" y="0"/>
                </a:lnTo>
                <a:lnTo>
                  <a:pt x="962187" y="962187"/>
                </a:lnTo>
                <a:lnTo>
                  <a:pt x="0" y="962187"/>
                </a:lnTo>
                <a:lnTo>
                  <a:pt x="0" y="0"/>
                </a:lnTo>
                <a:close/>
              </a:path>
            </a:pathLst>
          </a:custGeom>
          <a:blipFill rotWithShape="1">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2a1b420660_3_1"/>
          <p:cNvSpPr txBox="1"/>
          <p:nvPr/>
        </p:nvSpPr>
        <p:spPr>
          <a:xfrm>
            <a:off x="468003" y="2161616"/>
            <a:ext cx="4932000" cy="307800"/>
          </a:xfrm>
          <a:prstGeom prst="rect">
            <a:avLst/>
          </a:prstGeom>
          <a:noFill/>
          <a:ln>
            <a:noFill/>
          </a:ln>
        </p:spPr>
        <p:txBody>
          <a:bodyPr spcFirstLastPara="1" wrap="square" lIns="0" tIns="0" rIns="0" bIns="0" anchor="t" anchorCtr="0">
            <a:spAutoFit/>
          </a:bodyPr>
          <a:lstStyle/>
          <a:p>
            <a:pPr marL="0" marR="0" lvl="0" indent="0" algn="r" rtl="0">
              <a:lnSpc>
                <a:spcPct val="180000"/>
              </a:lnSpc>
              <a:spcBef>
                <a:spcPts val="0"/>
              </a:spcBef>
              <a:spcAft>
                <a:spcPts val="0"/>
              </a:spcAft>
              <a:buNone/>
            </a:pPr>
            <a:r>
              <a:rPr lang="en-US" sz="2000">
                <a:solidFill>
                  <a:schemeClr val="dk1"/>
                </a:solidFill>
              </a:rPr>
              <a:t>Virtual cohort launch </a:t>
            </a:r>
            <a:endParaRPr/>
          </a:p>
        </p:txBody>
      </p:sp>
      <p:sp>
        <p:nvSpPr>
          <p:cNvPr id="224" name="Google Shape;224;g32a1b420660_3_1"/>
          <p:cNvSpPr/>
          <p:nvPr/>
        </p:nvSpPr>
        <p:spPr>
          <a:xfrm>
            <a:off x="5886450" y="3598491"/>
            <a:ext cx="3090005" cy="3090005"/>
          </a:xfrm>
          <a:custGeom>
            <a:avLst/>
            <a:gdLst/>
            <a:ahLst/>
            <a:cxnLst/>
            <a:rect l="l" t="t" r="r" b="b"/>
            <a:pathLst>
              <a:path w="4120007" h="4120007" extrusionOk="0">
                <a:moveTo>
                  <a:pt x="0" y="2060067"/>
                </a:moveTo>
                <a:lnTo>
                  <a:pt x="2060067" y="0"/>
                </a:lnTo>
                <a:lnTo>
                  <a:pt x="4120007" y="2060067"/>
                </a:lnTo>
                <a:lnTo>
                  <a:pt x="2060067" y="4120007"/>
                </a:lnTo>
                <a:close/>
              </a:path>
            </a:pathLst>
          </a:custGeom>
          <a:solidFill>
            <a:srgbClr val="204970"/>
          </a:solidFill>
          <a:ln>
            <a:noFill/>
          </a:ln>
        </p:spPr>
      </p:sp>
      <p:sp>
        <p:nvSpPr>
          <p:cNvPr id="225" name="Google Shape;225;g32a1b420660_3_1"/>
          <p:cNvSpPr/>
          <p:nvPr/>
        </p:nvSpPr>
        <p:spPr>
          <a:xfrm>
            <a:off x="7598991" y="1885950"/>
            <a:ext cx="3090005" cy="3090005"/>
          </a:xfrm>
          <a:custGeom>
            <a:avLst/>
            <a:gdLst/>
            <a:ahLst/>
            <a:cxnLst/>
            <a:rect l="l" t="t" r="r" b="b"/>
            <a:pathLst>
              <a:path w="4120007" h="4120007" extrusionOk="0">
                <a:moveTo>
                  <a:pt x="0" y="2060067"/>
                </a:moveTo>
                <a:lnTo>
                  <a:pt x="2060067" y="0"/>
                </a:lnTo>
                <a:lnTo>
                  <a:pt x="4120007" y="2060067"/>
                </a:lnTo>
                <a:lnTo>
                  <a:pt x="2060067" y="4120007"/>
                </a:lnTo>
                <a:close/>
              </a:path>
            </a:pathLst>
          </a:custGeom>
          <a:solidFill>
            <a:srgbClr val="204970"/>
          </a:solidFill>
          <a:ln>
            <a:noFill/>
          </a:ln>
        </p:spPr>
      </p:sp>
      <p:sp>
        <p:nvSpPr>
          <p:cNvPr id="226" name="Google Shape;226;g32a1b420660_3_1"/>
          <p:cNvSpPr/>
          <p:nvPr/>
        </p:nvSpPr>
        <p:spPr>
          <a:xfrm>
            <a:off x="9311530" y="3598491"/>
            <a:ext cx="3090005" cy="3090005"/>
          </a:xfrm>
          <a:custGeom>
            <a:avLst/>
            <a:gdLst/>
            <a:ahLst/>
            <a:cxnLst/>
            <a:rect l="l" t="t" r="r" b="b"/>
            <a:pathLst>
              <a:path w="4120007" h="4120007" extrusionOk="0">
                <a:moveTo>
                  <a:pt x="0" y="2060067"/>
                </a:moveTo>
                <a:lnTo>
                  <a:pt x="2060067" y="0"/>
                </a:lnTo>
                <a:lnTo>
                  <a:pt x="4120007" y="2060067"/>
                </a:lnTo>
                <a:lnTo>
                  <a:pt x="2060067" y="4120007"/>
                </a:lnTo>
                <a:close/>
              </a:path>
            </a:pathLst>
          </a:custGeom>
          <a:solidFill>
            <a:srgbClr val="204970"/>
          </a:solidFill>
          <a:ln>
            <a:noFill/>
          </a:ln>
        </p:spPr>
      </p:sp>
      <p:sp>
        <p:nvSpPr>
          <p:cNvPr id="227" name="Google Shape;227;g32a1b420660_3_1"/>
          <p:cNvSpPr/>
          <p:nvPr/>
        </p:nvSpPr>
        <p:spPr>
          <a:xfrm>
            <a:off x="7598991" y="5311030"/>
            <a:ext cx="3090005" cy="3090005"/>
          </a:xfrm>
          <a:custGeom>
            <a:avLst/>
            <a:gdLst/>
            <a:ahLst/>
            <a:cxnLst/>
            <a:rect l="l" t="t" r="r" b="b"/>
            <a:pathLst>
              <a:path w="4120007" h="4120007" extrusionOk="0">
                <a:moveTo>
                  <a:pt x="0" y="2060067"/>
                </a:moveTo>
                <a:lnTo>
                  <a:pt x="2060067" y="0"/>
                </a:lnTo>
                <a:lnTo>
                  <a:pt x="4120007" y="2060067"/>
                </a:lnTo>
                <a:lnTo>
                  <a:pt x="2060067" y="4120007"/>
                </a:lnTo>
                <a:close/>
              </a:path>
            </a:pathLst>
          </a:custGeom>
          <a:solidFill>
            <a:srgbClr val="204970"/>
          </a:solidFill>
          <a:ln>
            <a:noFill/>
          </a:ln>
        </p:spPr>
      </p:sp>
      <p:sp>
        <p:nvSpPr>
          <p:cNvPr id="228" name="Google Shape;228;g32a1b420660_3_1"/>
          <p:cNvSpPr/>
          <p:nvPr/>
        </p:nvSpPr>
        <p:spPr>
          <a:xfrm>
            <a:off x="0" y="5089500"/>
            <a:ext cx="5400008" cy="108014"/>
          </a:xfrm>
          <a:custGeom>
            <a:avLst/>
            <a:gdLst/>
            <a:ahLst/>
            <a:cxnLst/>
            <a:rect l="l" t="t" r="r" b="b"/>
            <a:pathLst>
              <a:path w="7200011" h="144018" extrusionOk="0">
                <a:moveTo>
                  <a:pt x="0" y="0"/>
                </a:moveTo>
                <a:lnTo>
                  <a:pt x="7200011" y="0"/>
                </a:lnTo>
                <a:lnTo>
                  <a:pt x="7200011" y="144018"/>
                </a:lnTo>
                <a:lnTo>
                  <a:pt x="0" y="144018"/>
                </a:lnTo>
                <a:close/>
              </a:path>
            </a:pathLst>
          </a:custGeom>
          <a:solidFill>
            <a:srgbClr val="204970"/>
          </a:solidFill>
          <a:ln>
            <a:noFill/>
          </a:ln>
        </p:spPr>
      </p:sp>
      <p:sp>
        <p:nvSpPr>
          <p:cNvPr id="229" name="Google Shape;229;g32a1b420660_3_1"/>
          <p:cNvSpPr/>
          <p:nvPr/>
        </p:nvSpPr>
        <p:spPr>
          <a:xfrm>
            <a:off x="12888000" y="5089500"/>
            <a:ext cx="5400008" cy="108014"/>
          </a:xfrm>
          <a:custGeom>
            <a:avLst/>
            <a:gdLst/>
            <a:ahLst/>
            <a:cxnLst/>
            <a:rect l="l" t="t" r="r" b="b"/>
            <a:pathLst>
              <a:path w="7200011" h="144018" extrusionOk="0">
                <a:moveTo>
                  <a:pt x="0" y="0"/>
                </a:moveTo>
                <a:lnTo>
                  <a:pt x="7200011" y="0"/>
                </a:lnTo>
                <a:lnTo>
                  <a:pt x="7200011" y="144018"/>
                </a:lnTo>
                <a:lnTo>
                  <a:pt x="0" y="144018"/>
                </a:lnTo>
                <a:close/>
              </a:path>
            </a:pathLst>
          </a:custGeom>
          <a:solidFill>
            <a:srgbClr val="204970"/>
          </a:solidFill>
          <a:ln>
            <a:noFill/>
          </a:ln>
        </p:spPr>
      </p:sp>
      <p:sp>
        <p:nvSpPr>
          <p:cNvPr id="230" name="Google Shape;230;g32a1b420660_3_1"/>
          <p:cNvSpPr/>
          <p:nvPr/>
        </p:nvSpPr>
        <p:spPr>
          <a:xfrm>
            <a:off x="10230778" y="4517739"/>
            <a:ext cx="1251524" cy="1251524"/>
          </a:xfrm>
          <a:custGeom>
            <a:avLst/>
            <a:gdLst/>
            <a:ahLst/>
            <a:cxnLst/>
            <a:rect l="l" t="t" r="r" b="b"/>
            <a:pathLst>
              <a:path w="1251524" h="1251524" extrusionOk="0">
                <a:moveTo>
                  <a:pt x="0" y="0"/>
                </a:moveTo>
                <a:lnTo>
                  <a:pt x="1251524" y="0"/>
                </a:lnTo>
                <a:lnTo>
                  <a:pt x="1251524" y="1251524"/>
                </a:lnTo>
                <a:lnTo>
                  <a:pt x="0" y="1251524"/>
                </a:lnTo>
                <a:lnTo>
                  <a:pt x="0" y="0"/>
                </a:lnTo>
                <a:close/>
              </a:path>
            </a:pathLst>
          </a:custGeom>
          <a:blipFill rotWithShape="1">
            <a:blip r:embed="rId3">
              <a:alphaModFix/>
            </a:blip>
            <a:stretch>
              <a:fillRect/>
            </a:stretch>
          </a:blipFill>
          <a:ln>
            <a:noFill/>
          </a:ln>
        </p:spPr>
      </p:sp>
      <p:sp>
        <p:nvSpPr>
          <p:cNvPr id="231" name="Google Shape;231;g32a1b420660_3_1"/>
          <p:cNvSpPr/>
          <p:nvPr/>
        </p:nvSpPr>
        <p:spPr>
          <a:xfrm>
            <a:off x="6802266" y="4517739"/>
            <a:ext cx="1258388" cy="1251524"/>
          </a:xfrm>
          <a:custGeom>
            <a:avLst/>
            <a:gdLst/>
            <a:ahLst/>
            <a:cxnLst/>
            <a:rect l="l" t="t" r="r" b="b"/>
            <a:pathLst>
              <a:path w="1258388" h="1251524" extrusionOk="0">
                <a:moveTo>
                  <a:pt x="0" y="0"/>
                </a:moveTo>
                <a:lnTo>
                  <a:pt x="1258388" y="0"/>
                </a:lnTo>
                <a:lnTo>
                  <a:pt x="1258388" y="1251524"/>
                </a:lnTo>
                <a:lnTo>
                  <a:pt x="0" y="1251524"/>
                </a:lnTo>
                <a:lnTo>
                  <a:pt x="0" y="0"/>
                </a:lnTo>
                <a:close/>
              </a:path>
            </a:pathLst>
          </a:custGeom>
          <a:blipFill rotWithShape="1">
            <a:blip r:embed="rId4">
              <a:alphaModFix/>
            </a:blip>
            <a:stretch>
              <a:fillRect/>
            </a:stretch>
          </a:blipFill>
          <a:ln>
            <a:noFill/>
          </a:ln>
        </p:spPr>
      </p:sp>
      <p:sp>
        <p:nvSpPr>
          <p:cNvPr id="232" name="Google Shape;232;g32a1b420660_3_1"/>
          <p:cNvSpPr/>
          <p:nvPr/>
        </p:nvSpPr>
        <p:spPr>
          <a:xfrm>
            <a:off x="8628600" y="6230278"/>
            <a:ext cx="1030800" cy="1251524"/>
          </a:xfrm>
          <a:custGeom>
            <a:avLst/>
            <a:gdLst/>
            <a:ahLst/>
            <a:cxnLst/>
            <a:rect l="l" t="t" r="r" b="b"/>
            <a:pathLst>
              <a:path w="1030800" h="1251524" extrusionOk="0">
                <a:moveTo>
                  <a:pt x="0" y="0"/>
                </a:moveTo>
                <a:lnTo>
                  <a:pt x="1030800" y="0"/>
                </a:lnTo>
                <a:lnTo>
                  <a:pt x="1030800" y="1251524"/>
                </a:lnTo>
                <a:lnTo>
                  <a:pt x="0" y="1251524"/>
                </a:lnTo>
                <a:lnTo>
                  <a:pt x="0" y="0"/>
                </a:lnTo>
                <a:close/>
              </a:path>
            </a:pathLst>
          </a:custGeom>
          <a:blipFill rotWithShape="1">
            <a:blip r:embed="rId5">
              <a:alphaModFix/>
            </a:blip>
            <a:stretch>
              <a:fillRect/>
            </a:stretch>
          </a:blipFill>
          <a:ln>
            <a:noFill/>
          </a:ln>
        </p:spPr>
      </p:sp>
      <p:sp>
        <p:nvSpPr>
          <p:cNvPr id="233" name="Google Shape;233;g32a1b420660_3_1"/>
          <p:cNvSpPr/>
          <p:nvPr/>
        </p:nvSpPr>
        <p:spPr>
          <a:xfrm>
            <a:off x="8690039" y="2805198"/>
            <a:ext cx="907924" cy="1251524"/>
          </a:xfrm>
          <a:custGeom>
            <a:avLst/>
            <a:gdLst/>
            <a:ahLst/>
            <a:cxnLst/>
            <a:rect l="l" t="t" r="r" b="b"/>
            <a:pathLst>
              <a:path w="907924" h="1251524" extrusionOk="0">
                <a:moveTo>
                  <a:pt x="0" y="0"/>
                </a:moveTo>
                <a:lnTo>
                  <a:pt x="907924" y="0"/>
                </a:lnTo>
                <a:lnTo>
                  <a:pt x="907924" y="1251524"/>
                </a:lnTo>
                <a:lnTo>
                  <a:pt x="0" y="1251524"/>
                </a:lnTo>
                <a:lnTo>
                  <a:pt x="0" y="0"/>
                </a:lnTo>
                <a:close/>
              </a:path>
            </a:pathLst>
          </a:custGeom>
          <a:blipFill rotWithShape="1">
            <a:blip r:embed="rId6">
              <a:alphaModFix/>
            </a:blip>
            <a:stretch>
              <a:fillRect/>
            </a:stretch>
          </a:blipFill>
          <a:ln>
            <a:noFill/>
          </a:ln>
        </p:spPr>
      </p:sp>
      <p:sp>
        <p:nvSpPr>
          <p:cNvPr id="234" name="Google Shape;234;g32a1b420660_3_1"/>
          <p:cNvSpPr txBox="1"/>
          <p:nvPr/>
        </p:nvSpPr>
        <p:spPr>
          <a:xfrm>
            <a:off x="468000" y="1637651"/>
            <a:ext cx="4932000" cy="3693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2400" b="1">
                <a:solidFill>
                  <a:srgbClr val="242122"/>
                </a:solidFill>
              </a:rPr>
              <a:t>April - May 2025</a:t>
            </a:r>
            <a:endParaRPr sz="2400"/>
          </a:p>
        </p:txBody>
      </p:sp>
      <p:sp>
        <p:nvSpPr>
          <p:cNvPr id="235" name="Google Shape;235;g32a1b420660_3_1"/>
          <p:cNvSpPr txBox="1"/>
          <p:nvPr/>
        </p:nvSpPr>
        <p:spPr>
          <a:xfrm>
            <a:off x="4265713" y="484625"/>
            <a:ext cx="9756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a:solidFill>
                  <a:schemeClr val="dk1"/>
                </a:solidFill>
              </a:rPr>
              <a:t>Timeline: April 2025 - May 2026</a:t>
            </a:r>
            <a:endParaRPr sz="3600" b="1">
              <a:solidFill>
                <a:schemeClr val="dk1"/>
              </a:solidFill>
            </a:endParaRPr>
          </a:p>
        </p:txBody>
      </p:sp>
      <p:sp>
        <p:nvSpPr>
          <p:cNvPr id="236" name="Google Shape;236;g32a1b420660_3_1"/>
          <p:cNvSpPr txBox="1"/>
          <p:nvPr/>
        </p:nvSpPr>
        <p:spPr>
          <a:xfrm>
            <a:off x="467953" y="3656304"/>
            <a:ext cx="4932000" cy="307800"/>
          </a:xfrm>
          <a:prstGeom prst="rect">
            <a:avLst/>
          </a:prstGeom>
          <a:noFill/>
          <a:ln>
            <a:noFill/>
          </a:ln>
        </p:spPr>
        <p:txBody>
          <a:bodyPr spcFirstLastPara="1" wrap="square" lIns="0" tIns="0" rIns="0" bIns="0" anchor="t" anchorCtr="0">
            <a:spAutoFit/>
          </a:bodyPr>
          <a:lstStyle/>
          <a:p>
            <a:pPr marL="0" marR="0" lvl="0" indent="0" algn="r" rtl="0">
              <a:lnSpc>
                <a:spcPct val="180000"/>
              </a:lnSpc>
              <a:spcBef>
                <a:spcPts val="0"/>
              </a:spcBef>
              <a:spcAft>
                <a:spcPts val="0"/>
              </a:spcAft>
              <a:buNone/>
            </a:pPr>
            <a:r>
              <a:rPr lang="en-US" sz="2000">
                <a:solidFill>
                  <a:schemeClr val="dk1"/>
                </a:solidFill>
              </a:rPr>
              <a:t>Institutional pre-assessment </a:t>
            </a:r>
            <a:endParaRPr/>
          </a:p>
        </p:txBody>
      </p:sp>
      <p:sp>
        <p:nvSpPr>
          <p:cNvPr id="237" name="Google Shape;237;g32a1b420660_3_1"/>
          <p:cNvSpPr txBox="1"/>
          <p:nvPr/>
        </p:nvSpPr>
        <p:spPr>
          <a:xfrm>
            <a:off x="467950" y="3132338"/>
            <a:ext cx="4932000" cy="3693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2400" b="1">
                <a:solidFill>
                  <a:srgbClr val="242122"/>
                </a:solidFill>
              </a:rPr>
              <a:t>May - July 2025</a:t>
            </a:r>
            <a:endParaRPr sz="2400"/>
          </a:p>
        </p:txBody>
      </p:sp>
      <p:sp>
        <p:nvSpPr>
          <p:cNvPr id="238" name="Google Shape;238;g32a1b420660_3_1"/>
          <p:cNvSpPr txBox="1"/>
          <p:nvPr/>
        </p:nvSpPr>
        <p:spPr>
          <a:xfrm>
            <a:off x="-25" y="6846900"/>
            <a:ext cx="5400000" cy="615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000">
                <a:solidFill>
                  <a:schemeClr val="dk1"/>
                </a:solidFill>
              </a:rPr>
              <a:t>In-person convening w/ experts </a:t>
            </a:r>
            <a:endParaRPr sz="2000">
              <a:solidFill>
                <a:schemeClr val="dk1"/>
              </a:solidFill>
            </a:endParaRPr>
          </a:p>
          <a:p>
            <a:pPr marL="0" marR="0" lvl="0" indent="0" algn="r" rtl="0">
              <a:lnSpc>
                <a:spcPct val="100000"/>
              </a:lnSpc>
              <a:spcBef>
                <a:spcPts val="0"/>
              </a:spcBef>
              <a:spcAft>
                <a:spcPts val="0"/>
              </a:spcAft>
              <a:buNone/>
            </a:pPr>
            <a:r>
              <a:rPr lang="en-US" sz="2000">
                <a:solidFill>
                  <a:schemeClr val="dk1"/>
                </a:solidFill>
              </a:rPr>
              <a:t>and TA providers</a:t>
            </a:r>
            <a:endParaRPr/>
          </a:p>
        </p:txBody>
      </p:sp>
      <p:sp>
        <p:nvSpPr>
          <p:cNvPr id="239" name="Google Shape;239;g32a1b420660_3_1"/>
          <p:cNvSpPr txBox="1"/>
          <p:nvPr/>
        </p:nvSpPr>
        <p:spPr>
          <a:xfrm>
            <a:off x="467975" y="6322926"/>
            <a:ext cx="4932000" cy="3693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2400" b="1">
                <a:solidFill>
                  <a:srgbClr val="242122"/>
                </a:solidFill>
              </a:rPr>
              <a:t>Summer 2025</a:t>
            </a:r>
            <a:endParaRPr sz="2400"/>
          </a:p>
        </p:txBody>
      </p:sp>
      <p:sp>
        <p:nvSpPr>
          <p:cNvPr id="240" name="Google Shape;240;g32a1b420660_3_1"/>
          <p:cNvSpPr txBox="1"/>
          <p:nvPr/>
        </p:nvSpPr>
        <p:spPr>
          <a:xfrm>
            <a:off x="467928" y="8341579"/>
            <a:ext cx="4932000" cy="615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000">
                <a:solidFill>
                  <a:schemeClr val="dk1"/>
                </a:solidFill>
              </a:rPr>
              <a:t>Development of an action plan for </a:t>
            </a:r>
            <a:endParaRPr sz="2000">
              <a:solidFill>
                <a:schemeClr val="dk1"/>
              </a:solidFill>
            </a:endParaRPr>
          </a:p>
          <a:p>
            <a:pPr marL="0" marR="0" lvl="0" indent="0" algn="r" rtl="0">
              <a:lnSpc>
                <a:spcPct val="100000"/>
              </a:lnSpc>
              <a:spcBef>
                <a:spcPts val="0"/>
              </a:spcBef>
              <a:spcAft>
                <a:spcPts val="0"/>
              </a:spcAft>
              <a:buNone/>
            </a:pPr>
            <a:r>
              <a:rPr lang="en-US" sz="2000">
                <a:solidFill>
                  <a:schemeClr val="dk1"/>
                </a:solidFill>
              </a:rPr>
              <a:t>your LER initiative </a:t>
            </a:r>
            <a:endParaRPr/>
          </a:p>
        </p:txBody>
      </p:sp>
      <p:sp>
        <p:nvSpPr>
          <p:cNvPr id="241" name="Google Shape;241;g32a1b420660_3_1"/>
          <p:cNvSpPr txBox="1"/>
          <p:nvPr/>
        </p:nvSpPr>
        <p:spPr>
          <a:xfrm>
            <a:off x="467925" y="7817614"/>
            <a:ext cx="4932000" cy="3693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2400" b="1">
                <a:solidFill>
                  <a:srgbClr val="242122"/>
                </a:solidFill>
              </a:rPr>
              <a:t>Fall 2025</a:t>
            </a:r>
            <a:endParaRPr sz="2400"/>
          </a:p>
        </p:txBody>
      </p:sp>
      <p:sp>
        <p:nvSpPr>
          <p:cNvPr id="242" name="Google Shape;242;g32a1b420660_3_1"/>
          <p:cNvSpPr txBox="1"/>
          <p:nvPr/>
        </p:nvSpPr>
        <p:spPr>
          <a:xfrm>
            <a:off x="12888053" y="2161616"/>
            <a:ext cx="49320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a:solidFill>
                  <a:schemeClr val="dk1"/>
                </a:solidFill>
              </a:rPr>
              <a:t>Monthly coaching sessions </a:t>
            </a:r>
            <a:endParaRPr sz="2000">
              <a:solidFill>
                <a:schemeClr val="dk1"/>
              </a:solidFill>
            </a:endParaRPr>
          </a:p>
          <a:p>
            <a:pPr marL="0" marR="0" lvl="0" indent="0" algn="l" rtl="0">
              <a:lnSpc>
                <a:spcPct val="100000"/>
              </a:lnSpc>
              <a:spcBef>
                <a:spcPts val="0"/>
              </a:spcBef>
              <a:spcAft>
                <a:spcPts val="0"/>
              </a:spcAft>
              <a:buNone/>
            </a:pPr>
            <a:r>
              <a:rPr lang="en-US" sz="2000">
                <a:solidFill>
                  <a:schemeClr val="dk1"/>
                </a:solidFill>
              </a:rPr>
              <a:t>for your institutional team</a:t>
            </a:r>
            <a:endParaRPr/>
          </a:p>
        </p:txBody>
      </p:sp>
      <p:sp>
        <p:nvSpPr>
          <p:cNvPr id="243" name="Google Shape;243;g32a1b420660_3_1"/>
          <p:cNvSpPr txBox="1"/>
          <p:nvPr/>
        </p:nvSpPr>
        <p:spPr>
          <a:xfrm>
            <a:off x="12888050" y="1637651"/>
            <a:ext cx="4932000" cy="369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400" b="1">
                <a:solidFill>
                  <a:srgbClr val="242122"/>
                </a:solidFill>
              </a:rPr>
              <a:t>Ongoing</a:t>
            </a:r>
            <a:endParaRPr sz="2400"/>
          </a:p>
        </p:txBody>
      </p:sp>
      <p:sp>
        <p:nvSpPr>
          <p:cNvPr id="244" name="Google Shape;244;g32a1b420660_3_1"/>
          <p:cNvSpPr txBox="1"/>
          <p:nvPr/>
        </p:nvSpPr>
        <p:spPr>
          <a:xfrm>
            <a:off x="12888003" y="3656304"/>
            <a:ext cx="49320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a:solidFill>
                  <a:schemeClr val="dk1"/>
                </a:solidFill>
              </a:rPr>
              <a:t>Peer-to-peer learning </a:t>
            </a:r>
            <a:endParaRPr sz="2000">
              <a:solidFill>
                <a:schemeClr val="dk1"/>
              </a:solidFill>
            </a:endParaRPr>
          </a:p>
          <a:p>
            <a:pPr marL="0" marR="0" lvl="0" indent="0" algn="l" rtl="0">
              <a:lnSpc>
                <a:spcPct val="100000"/>
              </a:lnSpc>
              <a:spcBef>
                <a:spcPts val="0"/>
              </a:spcBef>
              <a:spcAft>
                <a:spcPts val="0"/>
              </a:spcAft>
              <a:buNone/>
            </a:pPr>
            <a:r>
              <a:rPr lang="en-US" sz="2000">
                <a:solidFill>
                  <a:schemeClr val="dk1"/>
                </a:solidFill>
              </a:rPr>
              <a:t>opportunities</a:t>
            </a:r>
            <a:endParaRPr/>
          </a:p>
        </p:txBody>
      </p:sp>
      <p:sp>
        <p:nvSpPr>
          <p:cNvPr id="245" name="Google Shape;245;g32a1b420660_3_1"/>
          <p:cNvSpPr txBox="1"/>
          <p:nvPr/>
        </p:nvSpPr>
        <p:spPr>
          <a:xfrm>
            <a:off x="12888000" y="3132338"/>
            <a:ext cx="4932000" cy="369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400" b="1">
                <a:solidFill>
                  <a:srgbClr val="242122"/>
                </a:solidFill>
              </a:rPr>
              <a:t>Periodic</a:t>
            </a:r>
            <a:endParaRPr sz="2400"/>
          </a:p>
        </p:txBody>
      </p:sp>
      <p:sp>
        <p:nvSpPr>
          <p:cNvPr id="246" name="Google Shape;246;g32a1b420660_3_1"/>
          <p:cNvSpPr txBox="1"/>
          <p:nvPr/>
        </p:nvSpPr>
        <p:spPr>
          <a:xfrm>
            <a:off x="12888078" y="6754241"/>
            <a:ext cx="49320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a:solidFill>
                  <a:schemeClr val="dk1"/>
                </a:solidFill>
              </a:rPr>
              <a:t>Preparing for implementation of </a:t>
            </a:r>
            <a:endParaRPr sz="2000">
              <a:solidFill>
                <a:schemeClr val="dk1"/>
              </a:solidFill>
            </a:endParaRPr>
          </a:p>
          <a:p>
            <a:pPr marL="0" marR="0" lvl="0" indent="0" algn="l" rtl="0">
              <a:lnSpc>
                <a:spcPct val="100000"/>
              </a:lnSpc>
              <a:spcBef>
                <a:spcPts val="0"/>
              </a:spcBef>
              <a:spcAft>
                <a:spcPts val="0"/>
              </a:spcAft>
              <a:buNone/>
            </a:pPr>
            <a:r>
              <a:rPr lang="en-US" sz="2000">
                <a:solidFill>
                  <a:schemeClr val="dk1"/>
                </a:solidFill>
              </a:rPr>
              <a:t>action plan</a:t>
            </a:r>
            <a:endParaRPr/>
          </a:p>
        </p:txBody>
      </p:sp>
      <p:sp>
        <p:nvSpPr>
          <p:cNvPr id="247" name="Google Shape;247;g32a1b420660_3_1"/>
          <p:cNvSpPr txBox="1"/>
          <p:nvPr/>
        </p:nvSpPr>
        <p:spPr>
          <a:xfrm>
            <a:off x="12888075" y="6230276"/>
            <a:ext cx="4932000" cy="369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400" b="1">
                <a:solidFill>
                  <a:srgbClr val="242122"/>
                </a:solidFill>
              </a:rPr>
              <a:t>Spring 2026</a:t>
            </a:r>
            <a:endParaRPr sz="2400"/>
          </a:p>
        </p:txBody>
      </p:sp>
      <p:sp>
        <p:nvSpPr>
          <p:cNvPr id="248" name="Google Shape;248;g32a1b420660_3_1"/>
          <p:cNvSpPr txBox="1"/>
          <p:nvPr/>
        </p:nvSpPr>
        <p:spPr>
          <a:xfrm>
            <a:off x="12888028" y="8248929"/>
            <a:ext cx="49320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a:solidFill>
                  <a:schemeClr val="dk1"/>
                </a:solidFill>
              </a:rPr>
              <a:t>Finalize launch plan and virtual </a:t>
            </a:r>
            <a:endParaRPr sz="2000">
              <a:solidFill>
                <a:schemeClr val="dk1"/>
              </a:solidFill>
            </a:endParaRPr>
          </a:p>
          <a:p>
            <a:pPr marL="0" marR="0" lvl="0" indent="0" algn="l" rtl="0">
              <a:lnSpc>
                <a:spcPct val="100000"/>
              </a:lnSpc>
              <a:spcBef>
                <a:spcPts val="0"/>
              </a:spcBef>
              <a:spcAft>
                <a:spcPts val="0"/>
              </a:spcAft>
              <a:buNone/>
            </a:pPr>
            <a:r>
              <a:rPr lang="en-US" sz="2000">
                <a:solidFill>
                  <a:schemeClr val="dk1"/>
                </a:solidFill>
              </a:rPr>
              <a:t>cohort convening</a:t>
            </a:r>
            <a:endParaRPr/>
          </a:p>
        </p:txBody>
      </p:sp>
      <p:sp>
        <p:nvSpPr>
          <p:cNvPr id="249" name="Google Shape;249;g32a1b420660_3_1"/>
          <p:cNvSpPr txBox="1"/>
          <p:nvPr/>
        </p:nvSpPr>
        <p:spPr>
          <a:xfrm>
            <a:off x="12888025" y="7724964"/>
            <a:ext cx="4932000" cy="369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400" b="1">
                <a:solidFill>
                  <a:srgbClr val="242122"/>
                </a:solidFill>
              </a:rPr>
              <a:t>April - May 2026</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2a2389a6f1_0_209"/>
          <p:cNvSpPr txBox="1"/>
          <p:nvPr/>
        </p:nvSpPr>
        <p:spPr>
          <a:xfrm>
            <a:off x="6335919" y="1688334"/>
            <a:ext cx="5643600" cy="461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1">
                <a:solidFill>
                  <a:srgbClr val="242122"/>
                </a:solidFill>
              </a:rPr>
              <a:t>How to Apply</a:t>
            </a:r>
            <a:endParaRPr/>
          </a:p>
        </p:txBody>
      </p:sp>
      <p:sp>
        <p:nvSpPr>
          <p:cNvPr id="255" name="Google Shape;255;g32a2389a6f1_0_209"/>
          <p:cNvSpPr txBox="1"/>
          <p:nvPr/>
        </p:nvSpPr>
        <p:spPr>
          <a:xfrm>
            <a:off x="1292700" y="2318788"/>
            <a:ext cx="15702600" cy="70344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2000">
                <a:solidFill>
                  <a:schemeClr val="dk1"/>
                </a:solidFill>
              </a:rPr>
              <a:t>To indicate interest in joining the cohort, an institution should submit a </a:t>
            </a:r>
            <a:r>
              <a:rPr lang="en-US" sz="2000" u="sng">
                <a:solidFill>
                  <a:schemeClr val="dk1"/>
                </a:solidFill>
              </a:rPr>
              <a:t>2-4 page application</a:t>
            </a:r>
            <a:r>
              <a:rPr lang="en-US" sz="2000">
                <a:solidFill>
                  <a:schemeClr val="dk1"/>
                </a:solidFill>
              </a:rPr>
              <a:t> that includes the following:</a:t>
            </a: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a:solidFill>
                <a:schemeClr val="dk1"/>
              </a:solidFill>
            </a:endParaRPr>
          </a:p>
          <a:p>
            <a:pPr marL="457200" lvl="0" indent="-355600" algn="l" rtl="0">
              <a:lnSpc>
                <a:spcPct val="115000"/>
              </a:lnSpc>
              <a:spcBef>
                <a:spcPts val="0"/>
              </a:spcBef>
              <a:spcAft>
                <a:spcPts val="0"/>
              </a:spcAft>
              <a:buClr>
                <a:schemeClr val="dk1"/>
              </a:buClr>
              <a:buSzPts val="2000"/>
              <a:buAutoNum type="arabicPeriod"/>
            </a:pPr>
            <a:r>
              <a:rPr lang="en-US" sz="2000" b="1">
                <a:solidFill>
                  <a:schemeClr val="dk1"/>
                </a:solidFill>
              </a:rPr>
              <a:t>Project Description:</a:t>
            </a:r>
            <a:r>
              <a:rPr lang="en-US" sz="2000">
                <a:solidFill>
                  <a:schemeClr val="dk1"/>
                </a:solidFill>
              </a:rPr>
              <a:t> Describe in detail the type of LER project the institution would like to advance during the planning period.</a:t>
            </a:r>
            <a:endParaRPr sz="2000">
              <a:solidFill>
                <a:schemeClr val="dk1"/>
              </a:solidFill>
            </a:endParaRPr>
          </a:p>
          <a:p>
            <a:pPr marL="457200" lvl="0" indent="-355600" algn="l" rtl="0">
              <a:lnSpc>
                <a:spcPct val="115000"/>
              </a:lnSpc>
              <a:spcBef>
                <a:spcPts val="0"/>
              </a:spcBef>
              <a:spcAft>
                <a:spcPts val="0"/>
              </a:spcAft>
              <a:buClr>
                <a:schemeClr val="dk1"/>
              </a:buClr>
              <a:buSzPts val="2000"/>
              <a:buAutoNum type="arabicPeriod"/>
            </a:pPr>
            <a:r>
              <a:rPr lang="en-US" sz="2000" b="1">
                <a:solidFill>
                  <a:schemeClr val="dk1"/>
                </a:solidFill>
              </a:rPr>
              <a:t>Value to Joining the Cohort: </a:t>
            </a:r>
            <a:r>
              <a:rPr lang="en-US" sz="2000">
                <a:solidFill>
                  <a:schemeClr val="dk1"/>
                </a:solidFill>
              </a:rPr>
              <a:t>Briefly explain how participating in the LER Accelerator cohort will support your institution in achieving your goals.</a:t>
            </a:r>
            <a:endParaRPr sz="2000">
              <a:solidFill>
                <a:schemeClr val="dk1"/>
              </a:solidFill>
            </a:endParaRPr>
          </a:p>
          <a:p>
            <a:pPr marL="457200" lvl="0" indent="-355600" algn="l" rtl="0">
              <a:lnSpc>
                <a:spcPct val="115000"/>
              </a:lnSpc>
              <a:spcBef>
                <a:spcPts val="0"/>
              </a:spcBef>
              <a:spcAft>
                <a:spcPts val="0"/>
              </a:spcAft>
              <a:buClr>
                <a:schemeClr val="dk1"/>
              </a:buClr>
              <a:buSzPts val="2000"/>
              <a:buAutoNum type="arabicPeriod"/>
            </a:pPr>
            <a:r>
              <a:rPr lang="en-US" sz="2000" b="1">
                <a:solidFill>
                  <a:schemeClr val="dk1"/>
                </a:solidFill>
              </a:rPr>
              <a:t>Project Team: </a:t>
            </a:r>
            <a:r>
              <a:rPr lang="en-US" sz="2000">
                <a:solidFill>
                  <a:schemeClr val="dk1"/>
                </a:solidFill>
              </a:rPr>
              <a:t>Identify project team members by name, title, dept/office, and email address. The project should have 1-2 senior/executive sponsors and a project lead who will have primary responsibility for setting and meeting the project’s goals and deliverables. Include additional team members. </a:t>
            </a:r>
            <a:endParaRPr sz="2000">
              <a:solidFill>
                <a:schemeClr val="dk1"/>
              </a:solidFill>
            </a:endParaRPr>
          </a:p>
          <a:p>
            <a:pPr marL="0" lvl="0" indent="0" algn="l" rtl="0">
              <a:lnSpc>
                <a:spcPct val="115000"/>
              </a:lnSpc>
              <a:spcBef>
                <a:spcPts val="0"/>
              </a:spcBef>
              <a:spcAft>
                <a:spcPts val="0"/>
              </a:spcAft>
              <a:buNone/>
            </a:pPr>
            <a:endParaRPr sz="2000">
              <a:solidFill>
                <a:schemeClr val="dk1"/>
              </a:solidFill>
            </a:endParaRPr>
          </a:p>
          <a:p>
            <a:pPr marL="0" lvl="0" indent="0" algn="ctr" rtl="0">
              <a:lnSpc>
                <a:spcPct val="115000"/>
              </a:lnSpc>
              <a:spcBef>
                <a:spcPts val="0"/>
              </a:spcBef>
              <a:spcAft>
                <a:spcPts val="0"/>
              </a:spcAft>
              <a:buNone/>
            </a:pPr>
            <a:r>
              <a:rPr lang="en-US" sz="2000" u="sng">
                <a:solidFill>
                  <a:schemeClr val="dk1"/>
                </a:solidFill>
              </a:rPr>
              <a:t>See full request for proposals and instructions at: </a:t>
            </a:r>
            <a:r>
              <a:rPr lang="en-US" sz="2000" b="1">
                <a:solidFill>
                  <a:srgbClr val="204970"/>
                </a:solidFill>
              </a:rPr>
              <a:t>https://www.aacrao.org/docs/default-source/signature-initiative-docs/learning-mobility/cohort-rfp.pdf</a:t>
            </a:r>
            <a:endParaRPr sz="2000" b="1">
              <a:solidFill>
                <a:srgbClr val="204970"/>
              </a:solidFill>
            </a:endParaRPr>
          </a:p>
          <a:p>
            <a:pPr marL="0" lvl="0" indent="0" algn="l" rtl="0">
              <a:lnSpc>
                <a:spcPct val="115000"/>
              </a:lnSpc>
              <a:spcBef>
                <a:spcPts val="0"/>
              </a:spcBef>
              <a:spcAft>
                <a:spcPts val="0"/>
              </a:spcAft>
              <a:buNone/>
            </a:pPr>
            <a:endParaRPr sz="2000">
              <a:solidFill>
                <a:schemeClr val="dk1"/>
              </a:solidFill>
            </a:endParaRPr>
          </a:p>
          <a:p>
            <a:pPr marL="0" lvl="0" indent="0" algn="ctr" rtl="0">
              <a:lnSpc>
                <a:spcPct val="115000"/>
              </a:lnSpc>
              <a:spcBef>
                <a:spcPts val="0"/>
              </a:spcBef>
              <a:spcAft>
                <a:spcPts val="0"/>
              </a:spcAft>
              <a:buNone/>
            </a:pPr>
            <a:r>
              <a:rPr lang="en-US" sz="2000" b="1">
                <a:solidFill>
                  <a:schemeClr val="dk1"/>
                </a:solidFill>
              </a:rPr>
              <a:t>Please address any questions to </a:t>
            </a:r>
            <a:r>
              <a:rPr lang="en-US" sz="2000">
                <a:solidFill>
                  <a:schemeClr val="dk1"/>
                </a:solidFill>
              </a:rPr>
              <a:t>Julie Johnson, </a:t>
            </a:r>
            <a:r>
              <a:rPr lang="en-US" sz="2000" u="sng">
                <a:solidFill>
                  <a:srgbClr val="1155CC"/>
                </a:solidFill>
                <a:hlinkClick r:id="rId3">
                  <a:extLst>
                    <a:ext uri="{A12FA001-AC4F-418D-AE19-62706E023703}">
                      <ahyp:hlinkClr xmlns:ahyp="http://schemas.microsoft.com/office/drawing/2018/hyperlinkcolor" val="tx"/>
                    </a:ext>
                  </a:extLst>
                </a:hlinkClick>
              </a:rPr>
              <a:t>julie@strategyforwardadvisors.com</a:t>
            </a:r>
            <a:r>
              <a:rPr lang="en-US" sz="2000">
                <a:solidFill>
                  <a:schemeClr val="dk1"/>
                </a:solidFill>
              </a:rPr>
              <a:t> and  Michelle Mott, </a:t>
            </a:r>
            <a:r>
              <a:rPr lang="en-US" sz="2000" u="sng">
                <a:solidFill>
                  <a:srgbClr val="1155CC"/>
                </a:solidFill>
                <a:hlinkClick r:id="rId4">
                  <a:extLst>
                    <a:ext uri="{A12FA001-AC4F-418D-AE19-62706E023703}">
                      <ahyp:hlinkClr xmlns:ahyp="http://schemas.microsoft.com/office/drawing/2018/hyperlinkcolor" val="tx"/>
                    </a:ext>
                  </a:extLst>
                </a:hlinkClick>
              </a:rPr>
              <a:t>mottm.ctr@aacrao.org</a:t>
            </a:r>
            <a:r>
              <a:rPr lang="en-US" sz="2000">
                <a:solidFill>
                  <a:schemeClr val="dk1"/>
                </a:solidFill>
              </a:rPr>
              <a:t>.</a:t>
            </a: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2000">
                <a:solidFill>
                  <a:schemeClr val="dk1"/>
                </a:solidFill>
              </a:rPr>
              <a:t>Submit your application Michelle Mott, </a:t>
            </a:r>
            <a:r>
              <a:rPr lang="en-US" sz="2000" u="sng">
                <a:solidFill>
                  <a:srgbClr val="1155CC"/>
                </a:solidFill>
                <a:hlinkClick r:id="rId4">
                  <a:extLst>
                    <a:ext uri="{A12FA001-AC4F-418D-AE19-62706E023703}">
                      <ahyp:hlinkClr xmlns:ahyp="http://schemas.microsoft.com/office/drawing/2018/hyperlinkcolor" val="tx"/>
                    </a:ext>
                  </a:extLst>
                </a:hlinkClick>
              </a:rPr>
              <a:t>mottm.ctr@aacrao.org</a:t>
            </a:r>
            <a:r>
              <a:rPr lang="en-US" sz="2000">
                <a:solidFill>
                  <a:schemeClr val="dk1"/>
                </a:solidFill>
              </a:rPr>
              <a:t> by </a:t>
            </a:r>
            <a:r>
              <a:rPr lang="en-US" sz="2000" b="1" u="sng">
                <a:solidFill>
                  <a:schemeClr val="dk1"/>
                </a:solidFill>
              </a:rPr>
              <a:t>March 10th, 10 pm ET.</a:t>
            </a:r>
            <a:endParaRPr sz="2000" b="1" u="sng">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b="1">
              <a:solidFill>
                <a:schemeClr val="dk1"/>
              </a:solidFill>
            </a:endParaRPr>
          </a:p>
          <a:p>
            <a:pPr marL="0" lvl="0" indent="0" algn="ctr" rtl="0">
              <a:lnSpc>
                <a:spcPct val="115000"/>
              </a:lnSpc>
              <a:spcBef>
                <a:spcPts val="0"/>
              </a:spcBef>
              <a:spcAft>
                <a:spcPts val="0"/>
              </a:spcAft>
              <a:buSzPts val="1100"/>
              <a:buNone/>
            </a:pPr>
            <a:r>
              <a:rPr lang="en-US" sz="2000" b="1">
                <a:solidFill>
                  <a:schemeClr val="dk1"/>
                </a:solidFill>
              </a:rPr>
              <a:t>Selection Process: </a:t>
            </a:r>
            <a:r>
              <a:rPr lang="en-US" sz="2000">
                <a:solidFill>
                  <a:schemeClr val="dk1"/>
                </a:solidFill>
              </a:rPr>
              <a:t>Proposals will be assessed on the criteria described above. Semi-finalist applicants may be asked to submit additional information and/or participate in an interview. Proposals will be reviewed by members of the LER Accelerator Coalition. </a:t>
            </a:r>
            <a:endParaRPr sz="2000">
              <a:solidFill>
                <a:schemeClr val="dk1"/>
              </a:solidFill>
            </a:endParaRPr>
          </a:p>
          <a:p>
            <a:pPr marL="0" lvl="0" indent="0" algn="ctr" rtl="0">
              <a:lnSpc>
                <a:spcPct val="115000"/>
              </a:lnSpc>
              <a:spcBef>
                <a:spcPts val="0"/>
              </a:spcBef>
              <a:spcAft>
                <a:spcPts val="0"/>
              </a:spcAft>
              <a:buSzPts val="1100"/>
              <a:buNone/>
            </a:pPr>
            <a:endParaRPr sz="20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2000">
                <a:solidFill>
                  <a:schemeClr val="dk1"/>
                </a:solidFill>
              </a:rPr>
              <a:t>Candidates will be announced by </a:t>
            </a:r>
            <a:r>
              <a:rPr lang="en-US" sz="2000" b="1" u="sng">
                <a:solidFill>
                  <a:schemeClr val="dk1"/>
                </a:solidFill>
              </a:rPr>
              <a:t>April 8th, 2025.</a:t>
            </a:r>
            <a:endParaRPr sz="2400"/>
          </a:p>
        </p:txBody>
      </p:sp>
      <p:pic>
        <p:nvPicPr>
          <p:cNvPr id="256" name="Google Shape;256;g32a2389a6f1_0_209"/>
          <p:cNvPicPr preferRelativeResize="0"/>
          <p:nvPr/>
        </p:nvPicPr>
        <p:blipFill rotWithShape="1">
          <a:blip r:embed="rId5">
            <a:alphaModFix/>
          </a:blip>
          <a:srcRect t="71819"/>
          <a:stretch/>
        </p:blipFill>
        <p:spPr>
          <a:xfrm>
            <a:off x="-155450" y="-118875"/>
            <a:ext cx="18626326" cy="1458650"/>
          </a:xfrm>
          <a:prstGeom prst="rect">
            <a:avLst/>
          </a:prstGeom>
          <a:noFill/>
          <a:ln>
            <a:noFill/>
          </a:ln>
        </p:spPr>
      </p:pic>
      <p:cxnSp>
        <p:nvCxnSpPr>
          <p:cNvPr id="257" name="Google Shape;257;g32a2389a6f1_0_209"/>
          <p:cNvCxnSpPr/>
          <p:nvPr/>
        </p:nvCxnSpPr>
        <p:spPr>
          <a:xfrm rot="10800000" flipH="1">
            <a:off x="-237687" y="9701750"/>
            <a:ext cx="18790800" cy="54900"/>
          </a:xfrm>
          <a:prstGeom prst="straightConnector1">
            <a:avLst/>
          </a:prstGeom>
          <a:noFill/>
          <a:ln w="152400" cap="flat" cmpd="sng">
            <a:solidFill>
              <a:srgbClr val="204970"/>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2a2389a6f1_0_216"/>
          <p:cNvSpPr/>
          <p:nvPr/>
        </p:nvSpPr>
        <p:spPr>
          <a:xfrm>
            <a:off x="0" y="-118875"/>
            <a:ext cx="7087711" cy="10595610"/>
          </a:xfrm>
          <a:custGeom>
            <a:avLst/>
            <a:gdLst/>
            <a:ahLst/>
            <a:cxnLst/>
            <a:rect l="l" t="t" r="r" b="b"/>
            <a:pathLst>
              <a:path w="11340338" h="13716000" extrusionOk="0">
                <a:moveTo>
                  <a:pt x="0" y="0"/>
                </a:moveTo>
                <a:lnTo>
                  <a:pt x="1759331" y="0"/>
                </a:lnTo>
                <a:lnTo>
                  <a:pt x="6202045" y="0"/>
                </a:lnTo>
                <a:lnTo>
                  <a:pt x="7961376" y="0"/>
                </a:lnTo>
                <a:lnTo>
                  <a:pt x="8191246" y="180721"/>
                </a:lnTo>
                <a:cubicBezTo>
                  <a:pt x="10114534" y="1767840"/>
                  <a:pt x="11340338" y="4169791"/>
                  <a:pt x="11340338" y="6858000"/>
                </a:cubicBezTo>
                <a:cubicBezTo>
                  <a:pt x="11340338" y="9546210"/>
                  <a:pt x="10114534" y="11948160"/>
                  <a:pt x="8191373" y="13535279"/>
                </a:cubicBezTo>
                <a:lnTo>
                  <a:pt x="7961376" y="13716000"/>
                </a:lnTo>
                <a:lnTo>
                  <a:pt x="6202045" y="13716000"/>
                </a:lnTo>
                <a:lnTo>
                  <a:pt x="1759331" y="13716000"/>
                </a:lnTo>
                <a:lnTo>
                  <a:pt x="0" y="13716000"/>
                </a:lnTo>
                <a:close/>
              </a:path>
            </a:pathLst>
          </a:custGeom>
          <a:blipFill rotWithShape="1">
            <a:blip r:embed="rId3">
              <a:alphaModFix/>
            </a:blip>
            <a:stretch>
              <a:fillRect l="-182579" r="-18257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32a2389a6f1_0_216"/>
          <p:cNvSpPr txBox="1"/>
          <p:nvPr/>
        </p:nvSpPr>
        <p:spPr>
          <a:xfrm>
            <a:off x="8405194" y="1644638"/>
            <a:ext cx="7521300" cy="554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600" b="1">
                <a:solidFill>
                  <a:srgbClr val="242122"/>
                </a:solidFill>
              </a:rPr>
              <a:t>Questions?</a:t>
            </a:r>
            <a:endParaRPr sz="3600"/>
          </a:p>
        </p:txBody>
      </p:sp>
      <p:sp>
        <p:nvSpPr>
          <p:cNvPr id="264" name="Google Shape;264;g32a2389a6f1_0_216"/>
          <p:cNvSpPr txBox="1"/>
          <p:nvPr/>
        </p:nvSpPr>
        <p:spPr>
          <a:xfrm>
            <a:off x="8405200" y="2433013"/>
            <a:ext cx="8721000" cy="67419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None/>
            </a:pPr>
            <a:r>
              <a:rPr lang="en-US" sz="2000"/>
              <a:t>Thank you for attending! </a:t>
            </a:r>
            <a:endParaRPr sz="2000"/>
          </a:p>
          <a:p>
            <a:pPr marL="0" lvl="0" indent="0" algn="l" rtl="0">
              <a:lnSpc>
                <a:spcPct val="150000"/>
              </a:lnSpc>
              <a:spcBef>
                <a:spcPts val="0"/>
              </a:spcBef>
              <a:spcAft>
                <a:spcPts val="0"/>
              </a:spcAft>
              <a:buNone/>
            </a:pPr>
            <a:endParaRPr sz="2000"/>
          </a:p>
          <a:p>
            <a:pPr marL="0" lvl="0" indent="0" algn="l" rtl="0">
              <a:lnSpc>
                <a:spcPct val="150000"/>
              </a:lnSpc>
              <a:spcBef>
                <a:spcPts val="0"/>
              </a:spcBef>
              <a:spcAft>
                <a:spcPts val="0"/>
              </a:spcAft>
              <a:buNone/>
            </a:pPr>
            <a:endParaRPr sz="2000"/>
          </a:p>
          <a:p>
            <a:pPr marL="0" lvl="0" indent="0" algn="l" rtl="0">
              <a:lnSpc>
                <a:spcPct val="150000"/>
              </a:lnSpc>
              <a:spcBef>
                <a:spcPts val="0"/>
              </a:spcBef>
              <a:spcAft>
                <a:spcPts val="0"/>
              </a:spcAft>
              <a:buNone/>
            </a:pPr>
            <a:endParaRPr sz="2000"/>
          </a:p>
          <a:p>
            <a:pPr marL="0" lvl="0" indent="0" algn="l" rtl="0">
              <a:lnSpc>
                <a:spcPct val="150000"/>
              </a:lnSpc>
              <a:spcBef>
                <a:spcPts val="0"/>
              </a:spcBef>
              <a:spcAft>
                <a:spcPts val="0"/>
              </a:spcAft>
              <a:buNone/>
            </a:pPr>
            <a:r>
              <a:rPr lang="en-US" sz="2000"/>
              <a:t>For additional information about LER Accelerator, please visit </a:t>
            </a:r>
            <a:endParaRPr sz="2000"/>
          </a:p>
          <a:p>
            <a:pPr marL="0" lvl="0" indent="0" algn="l" rtl="0">
              <a:lnSpc>
                <a:spcPct val="150000"/>
              </a:lnSpc>
              <a:spcBef>
                <a:spcPts val="0"/>
              </a:spcBef>
              <a:spcAft>
                <a:spcPts val="0"/>
              </a:spcAft>
              <a:buNone/>
            </a:pPr>
            <a:r>
              <a:rPr lang="en-US" sz="2000" b="1">
                <a:solidFill>
                  <a:srgbClr val="204970"/>
                </a:solidFill>
              </a:rPr>
              <a:t>https://www.aacrao.org/our-work/learning-mobility/innovative-credentials/ler-accelerator</a:t>
            </a:r>
            <a:r>
              <a:rPr lang="en-US" sz="2000">
                <a:solidFill>
                  <a:schemeClr val="dk1"/>
                </a:solidFill>
              </a:rPr>
              <a:t>.</a:t>
            </a:r>
            <a:endParaRPr sz="2000">
              <a:solidFill>
                <a:schemeClr val="dk1"/>
              </a:solidFill>
            </a:endParaRPr>
          </a:p>
          <a:p>
            <a:pPr marL="0" lvl="0" indent="0" algn="l" rtl="0">
              <a:lnSpc>
                <a:spcPct val="150000"/>
              </a:lnSpc>
              <a:spcBef>
                <a:spcPts val="0"/>
              </a:spcBef>
              <a:spcAft>
                <a:spcPts val="0"/>
              </a:spcAft>
              <a:buNone/>
            </a:pPr>
            <a:endParaRPr sz="2000">
              <a:solidFill>
                <a:schemeClr val="dk1"/>
              </a:solidFill>
            </a:endParaRPr>
          </a:p>
          <a:p>
            <a:pPr marL="0" lvl="0" indent="0" algn="l" rtl="0">
              <a:lnSpc>
                <a:spcPct val="150000"/>
              </a:lnSpc>
              <a:spcBef>
                <a:spcPts val="0"/>
              </a:spcBef>
              <a:spcAft>
                <a:spcPts val="0"/>
              </a:spcAft>
              <a:buClr>
                <a:schemeClr val="dk1"/>
              </a:buClr>
              <a:buFont typeface="Arial"/>
              <a:buNone/>
            </a:pPr>
            <a:r>
              <a:rPr lang="en-US" sz="2000">
                <a:solidFill>
                  <a:schemeClr val="dk1"/>
                </a:solidFill>
              </a:rPr>
              <a:t>Follow us on LinkedIn at </a:t>
            </a:r>
            <a:r>
              <a:rPr lang="en-US" sz="2000" b="1">
                <a:solidFill>
                  <a:srgbClr val="204970"/>
                </a:solidFill>
              </a:rPr>
              <a:t>linkedin.com/company/ler-accelerator/ </a:t>
            </a:r>
            <a:r>
              <a:rPr lang="en-US" sz="2000">
                <a:solidFill>
                  <a:schemeClr val="dk1"/>
                </a:solidFill>
              </a:rPr>
              <a:t>for the latest updates from the coalition.</a:t>
            </a:r>
            <a:endParaRPr sz="2000">
              <a:solidFill>
                <a:schemeClr val="dk1"/>
              </a:solidFill>
            </a:endParaRPr>
          </a:p>
          <a:p>
            <a:pPr marL="0" lvl="0" indent="0" algn="l" rtl="0">
              <a:lnSpc>
                <a:spcPct val="150000"/>
              </a:lnSpc>
              <a:spcBef>
                <a:spcPts val="0"/>
              </a:spcBef>
              <a:spcAft>
                <a:spcPts val="0"/>
              </a:spcAft>
              <a:buNone/>
            </a:pPr>
            <a:endParaRPr sz="2000">
              <a:solidFill>
                <a:schemeClr val="dk1"/>
              </a:solidFill>
            </a:endParaRPr>
          </a:p>
          <a:p>
            <a:pPr marL="0" lvl="0" indent="0" algn="l" rtl="0">
              <a:lnSpc>
                <a:spcPct val="150000"/>
              </a:lnSpc>
              <a:spcBef>
                <a:spcPts val="0"/>
              </a:spcBef>
              <a:spcAft>
                <a:spcPts val="0"/>
              </a:spcAft>
              <a:buNone/>
            </a:pPr>
            <a:r>
              <a:rPr lang="en-US" sz="2000">
                <a:solidFill>
                  <a:schemeClr val="dk1"/>
                </a:solidFill>
              </a:rPr>
              <a:t>Explore the LER Accelerator Inventory resou</a:t>
            </a:r>
            <a:r>
              <a:rPr lang="en-US" sz="2000"/>
              <a:t>rce hub and stay tuned for new tools, case studies, and insights from the coalition in the coming months.</a:t>
            </a:r>
            <a:endParaRPr sz="2000"/>
          </a:p>
          <a:p>
            <a:pPr marL="0" lvl="0" indent="0" algn="l" rtl="0">
              <a:lnSpc>
                <a:spcPct val="150000"/>
              </a:lnSpc>
              <a:spcBef>
                <a:spcPts val="0"/>
              </a:spcBef>
              <a:spcAft>
                <a:spcPts val="0"/>
              </a:spcAft>
              <a:buNone/>
            </a:pPr>
            <a:r>
              <a:rPr lang="en-US" sz="2000" b="1">
                <a:solidFill>
                  <a:srgbClr val="204970"/>
                </a:solidFill>
              </a:rPr>
              <a:t>https://learnworkecosystemlibrary.com/initiatives/ler-accelerator/</a:t>
            </a:r>
            <a:endParaRPr sz="2000" b="1">
              <a:solidFill>
                <a:srgbClr val="204970"/>
              </a:solidFill>
            </a:endParaRPr>
          </a:p>
          <a:p>
            <a:pPr marL="0" lvl="0" indent="0" algn="l" rtl="0">
              <a:lnSpc>
                <a:spcPct val="150000"/>
              </a:lnSpc>
              <a:spcBef>
                <a:spcPts val="0"/>
              </a:spcBef>
              <a:spcAft>
                <a:spcPts val="0"/>
              </a:spcAft>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p:nvPr/>
        </p:nvSpPr>
        <p:spPr>
          <a:xfrm>
            <a:off x="7007800" y="1318475"/>
            <a:ext cx="4272410" cy="7424928"/>
          </a:xfrm>
          <a:custGeom>
            <a:avLst/>
            <a:gdLst/>
            <a:ahLst/>
            <a:cxnLst/>
            <a:rect l="l" t="t" r="r" b="b"/>
            <a:pathLst>
              <a:path w="5071110" h="8534400" extrusionOk="0">
                <a:moveTo>
                  <a:pt x="0" y="0"/>
                </a:moveTo>
                <a:lnTo>
                  <a:pt x="5071110" y="0"/>
                </a:lnTo>
                <a:lnTo>
                  <a:pt x="5071110" y="8534400"/>
                </a:lnTo>
                <a:lnTo>
                  <a:pt x="0" y="8534400"/>
                </a:lnTo>
                <a:close/>
              </a:path>
            </a:pathLst>
          </a:custGeom>
          <a:solidFill>
            <a:srgbClr val="204970"/>
          </a:solidFill>
          <a:ln>
            <a:noFill/>
          </a:ln>
        </p:spPr>
      </p:sp>
      <p:sp>
        <p:nvSpPr>
          <p:cNvPr id="95" name="Google Shape;95;p3"/>
          <p:cNvSpPr/>
          <p:nvPr/>
        </p:nvSpPr>
        <p:spPr>
          <a:xfrm>
            <a:off x="2378650" y="1318475"/>
            <a:ext cx="4272410" cy="7424928"/>
          </a:xfrm>
          <a:custGeom>
            <a:avLst/>
            <a:gdLst/>
            <a:ahLst/>
            <a:cxnLst/>
            <a:rect l="l" t="t" r="r" b="b"/>
            <a:pathLst>
              <a:path w="5071110" h="8534400" extrusionOk="0">
                <a:moveTo>
                  <a:pt x="0" y="0"/>
                </a:moveTo>
                <a:lnTo>
                  <a:pt x="5071110" y="0"/>
                </a:lnTo>
                <a:lnTo>
                  <a:pt x="5071110" y="8534400"/>
                </a:lnTo>
                <a:lnTo>
                  <a:pt x="0" y="8534400"/>
                </a:lnTo>
                <a:close/>
              </a:path>
            </a:pathLst>
          </a:custGeom>
          <a:solidFill>
            <a:srgbClr val="A3AEC4"/>
          </a:solidFill>
          <a:ln>
            <a:noFill/>
          </a:ln>
        </p:spPr>
      </p:sp>
      <p:sp>
        <p:nvSpPr>
          <p:cNvPr id="96" name="Google Shape;96;p3"/>
          <p:cNvSpPr txBox="1"/>
          <p:nvPr/>
        </p:nvSpPr>
        <p:spPr>
          <a:xfrm>
            <a:off x="7502740" y="6123534"/>
            <a:ext cx="3390600" cy="461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1">
                <a:solidFill>
                  <a:srgbClr val="FFFFFF"/>
                </a:solidFill>
              </a:rPr>
              <a:t>Sean Bridgen</a:t>
            </a:r>
            <a:endParaRPr/>
          </a:p>
        </p:txBody>
      </p:sp>
      <p:sp>
        <p:nvSpPr>
          <p:cNvPr id="97" name="Google Shape;97;p3"/>
          <p:cNvSpPr txBox="1"/>
          <p:nvPr/>
        </p:nvSpPr>
        <p:spPr>
          <a:xfrm>
            <a:off x="7508940" y="6784674"/>
            <a:ext cx="3390600" cy="1231500"/>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0"/>
              </a:spcBef>
              <a:spcAft>
                <a:spcPts val="0"/>
              </a:spcAft>
              <a:buClr>
                <a:schemeClr val="dk1"/>
              </a:buClr>
              <a:buSzPts val="1100"/>
              <a:buFont typeface="Arial"/>
              <a:buNone/>
            </a:pPr>
            <a:r>
              <a:rPr lang="en-US" sz="2000">
                <a:solidFill>
                  <a:srgbClr val="FFFFFF"/>
                </a:solidFill>
              </a:rPr>
              <a:t>Associate Director for External and Institutional Partnerships, NACADA</a:t>
            </a:r>
            <a:endParaRPr sz="1800">
              <a:solidFill>
                <a:srgbClr val="FFFFFF"/>
              </a:solidFill>
            </a:endParaRPr>
          </a:p>
        </p:txBody>
      </p:sp>
      <p:sp>
        <p:nvSpPr>
          <p:cNvPr id="98" name="Google Shape;98;p3"/>
          <p:cNvSpPr txBox="1"/>
          <p:nvPr/>
        </p:nvSpPr>
        <p:spPr>
          <a:xfrm>
            <a:off x="2762550" y="6123534"/>
            <a:ext cx="3390600" cy="461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1">
                <a:solidFill>
                  <a:srgbClr val="242122"/>
                </a:solidFill>
              </a:rPr>
              <a:t>Melanie Gottlieb</a:t>
            </a:r>
            <a:endParaRPr/>
          </a:p>
        </p:txBody>
      </p:sp>
      <p:sp>
        <p:nvSpPr>
          <p:cNvPr id="99" name="Google Shape;99;p3"/>
          <p:cNvSpPr txBox="1"/>
          <p:nvPr/>
        </p:nvSpPr>
        <p:spPr>
          <a:xfrm>
            <a:off x="2574300" y="6784675"/>
            <a:ext cx="3881100" cy="769500"/>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0"/>
              </a:spcBef>
              <a:spcAft>
                <a:spcPts val="0"/>
              </a:spcAft>
              <a:buClr>
                <a:schemeClr val="dk1"/>
              </a:buClr>
              <a:buSzPts val="1100"/>
              <a:buFont typeface="Arial"/>
              <a:buNone/>
            </a:pPr>
            <a:r>
              <a:rPr lang="en-US" sz="2000"/>
              <a:t>Executive Director, AACRAO</a:t>
            </a:r>
            <a:endParaRPr sz="2000">
              <a:solidFill>
                <a:srgbClr val="FFFFFF"/>
              </a:solidFill>
            </a:endParaRPr>
          </a:p>
          <a:p>
            <a:pPr marL="0" marR="0" lvl="0" indent="0" algn="ctr" rtl="0">
              <a:lnSpc>
                <a:spcPct val="180000"/>
              </a:lnSpc>
              <a:spcBef>
                <a:spcPts val="0"/>
              </a:spcBef>
              <a:spcAft>
                <a:spcPts val="0"/>
              </a:spcAft>
              <a:buNone/>
            </a:pPr>
            <a:endParaRPr sz="2000"/>
          </a:p>
        </p:txBody>
      </p:sp>
      <p:pic>
        <p:nvPicPr>
          <p:cNvPr id="100" name="Google Shape;100;p3"/>
          <p:cNvPicPr preferRelativeResize="0"/>
          <p:nvPr/>
        </p:nvPicPr>
        <p:blipFill rotWithShape="1">
          <a:blip r:embed="rId3">
            <a:alphaModFix/>
          </a:blip>
          <a:srcRect r="15511"/>
          <a:stretch/>
        </p:blipFill>
        <p:spPr>
          <a:xfrm>
            <a:off x="8167850" y="2160738"/>
            <a:ext cx="2072800" cy="3047700"/>
          </a:xfrm>
          <a:prstGeom prst="rect">
            <a:avLst/>
          </a:prstGeom>
          <a:noFill/>
          <a:ln>
            <a:noFill/>
          </a:ln>
        </p:spPr>
      </p:pic>
      <p:pic>
        <p:nvPicPr>
          <p:cNvPr id="101" name="Google Shape;101;p3"/>
          <p:cNvPicPr preferRelativeResize="0"/>
          <p:nvPr/>
        </p:nvPicPr>
        <p:blipFill>
          <a:blip r:embed="rId4">
            <a:alphaModFix/>
          </a:blip>
          <a:stretch>
            <a:fillRect/>
          </a:stretch>
        </p:blipFill>
        <p:spPr>
          <a:xfrm>
            <a:off x="3478438" y="2126100"/>
            <a:ext cx="2072802" cy="3117000"/>
          </a:xfrm>
          <a:prstGeom prst="rect">
            <a:avLst/>
          </a:prstGeom>
          <a:noFill/>
          <a:ln>
            <a:noFill/>
          </a:ln>
        </p:spPr>
      </p:pic>
      <p:sp>
        <p:nvSpPr>
          <p:cNvPr id="102" name="Google Shape;102;p3"/>
          <p:cNvSpPr/>
          <p:nvPr/>
        </p:nvSpPr>
        <p:spPr>
          <a:xfrm>
            <a:off x="11636950" y="1318475"/>
            <a:ext cx="4272410" cy="7424928"/>
          </a:xfrm>
          <a:custGeom>
            <a:avLst/>
            <a:gdLst/>
            <a:ahLst/>
            <a:cxnLst/>
            <a:rect l="l" t="t" r="r" b="b"/>
            <a:pathLst>
              <a:path w="5071110" h="8534400" extrusionOk="0">
                <a:moveTo>
                  <a:pt x="0" y="0"/>
                </a:moveTo>
                <a:lnTo>
                  <a:pt x="5071110" y="0"/>
                </a:lnTo>
                <a:lnTo>
                  <a:pt x="5071110" y="8534400"/>
                </a:lnTo>
                <a:lnTo>
                  <a:pt x="0" y="8534400"/>
                </a:lnTo>
                <a:close/>
              </a:path>
            </a:pathLst>
          </a:custGeom>
          <a:solidFill>
            <a:srgbClr val="A3AEC4"/>
          </a:solidFill>
          <a:ln>
            <a:noFill/>
          </a:ln>
        </p:spPr>
      </p:sp>
      <p:sp>
        <p:nvSpPr>
          <p:cNvPr id="103" name="Google Shape;103;p3"/>
          <p:cNvSpPr txBox="1"/>
          <p:nvPr/>
        </p:nvSpPr>
        <p:spPr>
          <a:xfrm>
            <a:off x="12020850" y="6123534"/>
            <a:ext cx="3390600" cy="461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1">
                <a:solidFill>
                  <a:srgbClr val="242122"/>
                </a:solidFill>
              </a:rPr>
              <a:t>Kelly Hoyland</a:t>
            </a:r>
            <a:endParaRPr/>
          </a:p>
        </p:txBody>
      </p:sp>
      <p:sp>
        <p:nvSpPr>
          <p:cNvPr id="104" name="Google Shape;104;p3"/>
          <p:cNvSpPr txBox="1"/>
          <p:nvPr/>
        </p:nvSpPr>
        <p:spPr>
          <a:xfrm>
            <a:off x="11832600" y="6784675"/>
            <a:ext cx="3881100" cy="1693200"/>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0"/>
              </a:spcBef>
              <a:spcAft>
                <a:spcPts val="0"/>
              </a:spcAft>
              <a:buClr>
                <a:schemeClr val="dk1"/>
              </a:buClr>
              <a:buSzPts val="1100"/>
              <a:buFont typeface="Arial"/>
              <a:buNone/>
            </a:pPr>
            <a:r>
              <a:rPr lang="en-US" sz="2000"/>
              <a:t>Director, Post-Secondary Education &amp; Workforce Programs, 1EdTech</a:t>
            </a:r>
            <a:endParaRPr sz="2000">
              <a:solidFill>
                <a:srgbClr val="FFFFFF"/>
              </a:solidFill>
            </a:endParaRPr>
          </a:p>
          <a:p>
            <a:pPr marL="0" marR="0" lvl="0" indent="0" algn="ctr" rtl="0">
              <a:lnSpc>
                <a:spcPct val="180000"/>
              </a:lnSpc>
              <a:spcBef>
                <a:spcPts val="0"/>
              </a:spcBef>
              <a:spcAft>
                <a:spcPts val="0"/>
              </a:spcAft>
              <a:buNone/>
            </a:pPr>
            <a:endParaRPr sz="2000"/>
          </a:p>
        </p:txBody>
      </p:sp>
      <p:pic>
        <p:nvPicPr>
          <p:cNvPr id="105" name="Google Shape;105;p3"/>
          <p:cNvPicPr preferRelativeResize="0"/>
          <p:nvPr/>
        </p:nvPicPr>
        <p:blipFill rotWithShape="1">
          <a:blip r:embed="rId5">
            <a:alphaModFix/>
          </a:blip>
          <a:srcRect l="10176" r="6684"/>
          <a:stretch/>
        </p:blipFill>
        <p:spPr>
          <a:xfrm>
            <a:off x="12679750" y="2126100"/>
            <a:ext cx="2072800" cy="311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2b21755422_0_0"/>
          <p:cNvSpPr txBox="1"/>
          <p:nvPr/>
        </p:nvSpPr>
        <p:spPr>
          <a:xfrm>
            <a:off x="6512319" y="2810496"/>
            <a:ext cx="5643600" cy="461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1">
                <a:solidFill>
                  <a:srgbClr val="242122"/>
                </a:solidFill>
              </a:rPr>
              <a:t>What is the LER Accelerator?</a:t>
            </a:r>
            <a:endParaRPr/>
          </a:p>
        </p:txBody>
      </p:sp>
      <p:sp>
        <p:nvSpPr>
          <p:cNvPr id="111" name="Google Shape;111;g32b21755422_0_0"/>
          <p:cNvSpPr txBox="1"/>
          <p:nvPr/>
        </p:nvSpPr>
        <p:spPr>
          <a:xfrm>
            <a:off x="3988269" y="3905361"/>
            <a:ext cx="10691700" cy="4433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SzPts val="1100"/>
              <a:buNone/>
            </a:pPr>
            <a:r>
              <a:rPr lang="en-US" sz="2400"/>
              <a:t>The LER Accelerator launched in 2024 with support from Walmart. The effort </a:t>
            </a:r>
            <a:r>
              <a:rPr lang="en-US" sz="2400">
                <a:solidFill>
                  <a:schemeClr val="dk1"/>
                </a:solidFill>
              </a:rPr>
              <a:t>aims to modernize how learning achievements and job skills are documented and recognized, helping to create a more transparent, efficient, and equitable system for both learners and employers. </a:t>
            </a:r>
            <a:endParaRPr sz="2400">
              <a:solidFill>
                <a:schemeClr val="dk1"/>
              </a:solidFill>
            </a:endParaRPr>
          </a:p>
          <a:p>
            <a:pPr marL="0" lvl="0" indent="0" algn="l" rtl="0">
              <a:spcBef>
                <a:spcPts val="0"/>
              </a:spcBef>
              <a:spcAft>
                <a:spcPts val="0"/>
              </a:spcAft>
              <a:buSzPts val="1100"/>
              <a:buNone/>
            </a:pPr>
            <a:endParaRPr sz="2400">
              <a:solidFill>
                <a:schemeClr val="dk1"/>
              </a:solidFill>
            </a:endParaRPr>
          </a:p>
          <a:p>
            <a:pPr marL="0" lvl="0" indent="0" algn="l" rtl="0">
              <a:spcBef>
                <a:spcPts val="0"/>
              </a:spcBef>
              <a:spcAft>
                <a:spcPts val="0"/>
              </a:spcAft>
              <a:buClr>
                <a:schemeClr val="dk1"/>
              </a:buClr>
              <a:buSzPts val="1100"/>
              <a:buFont typeface="Arial"/>
              <a:buNone/>
            </a:pPr>
            <a:r>
              <a:rPr lang="en-US" sz="2400">
                <a:solidFill>
                  <a:schemeClr val="dk1"/>
                </a:solidFill>
              </a:rPr>
              <a:t>The initiative seeks to boost </a:t>
            </a:r>
            <a:r>
              <a:rPr lang="en-US" sz="2400"/>
              <a:t>the adoption of Learning and Employment Records (LERs) in postsecondary education by focusing on:</a:t>
            </a:r>
            <a:endParaRPr sz="2400"/>
          </a:p>
          <a:p>
            <a:pPr marL="0" lvl="0" indent="0" algn="l" rtl="0">
              <a:spcBef>
                <a:spcPts val="0"/>
              </a:spcBef>
              <a:spcAft>
                <a:spcPts val="0"/>
              </a:spcAft>
              <a:buClr>
                <a:schemeClr val="dk1"/>
              </a:buClr>
              <a:buSzPts val="1100"/>
              <a:buFont typeface="Arial"/>
              <a:buNone/>
            </a:pPr>
            <a:endParaRPr sz="2400"/>
          </a:p>
          <a:p>
            <a:pPr marL="0" lvl="0" indent="0" algn="l" rtl="0">
              <a:spcBef>
                <a:spcPts val="0"/>
              </a:spcBef>
              <a:spcAft>
                <a:spcPts val="0"/>
              </a:spcAft>
              <a:buClr>
                <a:schemeClr val="dk1"/>
              </a:buClr>
              <a:buSzPts val="1100"/>
              <a:buFont typeface="Arial"/>
              <a:buNone/>
            </a:pPr>
            <a:r>
              <a:rPr lang="en-US" sz="2400"/>
              <a:t>(1) overcoming implementation delays, </a:t>
            </a:r>
            <a:endParaRPr sz="2400"/>
          </a:p>
          <a:p>
            <a:pPr marL="0" lvl="0" indent="0" algn="l" rtl="0">
              <a:spcBef>
                <a:spcPts val="0"/>
              </a:spcBef>
              <a:spcAft>
                <a:spcPts val="0"/>
              </a:spcAft>
              <a:buClr>
                <a:schemeClr val="dk1"/>
              </a:buClr>
              <a:buSzPts val="1100"/>
              <a:buFont typeface="Arial"/>
              <a:buNone/>
            </a:pPr>
            <a:r>
              <a:rPr lang="en-US" sz="2400"/>
              <a:t>(2) raising awareness, and </a:t>
            </a:r>
            <a:endParaRPr sz="2400"/>
          </a:p>
          <a:p>
            <a:pPr marL="0" lvl="0" indent="0" algn="l" rtl="0">
              <a:spcBef>
                <a:spcPts val="0"/>
              </a:spcBef>
              <a:spcAft>
                <a:spcPts val="0"/>
              </a:spcAft>
              <a:buNone/>
            </a:pPr>
            <a:r>
              <a:rPr lang="en-US" sz="2400"/>
              <a:t>(3) fostering collaboration.</a:t>
            </a:r>
            <a:endParaRPr sz="2400"/>
          </a:p>
          <a:p>
            <a:pPr marL="0" lvl="0" indent="0" algn="l" rtl="0">
              <a:spcBef>
                <a:spcPts val="0"/>
              </a:spcBef>
              <a:spcAft>
                <a:spcPts val="0"/>
              </a:spcAft>
              <a:buClr>
                <a:schemeClr val="dk1"/>
              </a:buClr>
              <a:buSzPts val="1100"/>
              <a:buFont typeface="Arial"/>
              <a:buNone/>
            </a:pPr>
            <a:endParaRPr sz="2400"/>
          </a:p>
        </p:txBody>
      </p:sp>
      <p:pic>
        <p:nvPicPr>
          <p:cNvPr id="112" name="Google Shape;112;g32b21755422_0_0"/>
          <p:cNvPicPr preferRelativeResize="0"/>
          <p:nvPr/>
        </p:nvPicPr>
        <p:blipFill rotWithShape="1">
          <a:blip r:embed="rId3">
            <a:alphaModFix/>
          </a:blip>
          <a:srcRect t="71819"/>
          <a:stretch/>
        </p:blipFill>
        <p:spPr>
          <a:xfrm>
            <a:off x="-155450" y="-118875"/>
            <a:ext cx="18626326" cy="1458650"/>
          </a:xfrm>
          <a:prstGeom prst="rect">
            <a:avLst/>
          </a:prstGeom>
          <a:noFill/>
          <a:ln>
            <a:noFill/>
          </a:ln>
        </p:spPr>
      </p:pic>
      <p:cxnSp>
        <p:nvCxnSpPr>
          <p:cNvPr id="113" name="Google Shape;113;g32b21755422_0_0"/>
          <p:cNvCxnSpPr/>
          <p:nvPr/>
        </p:nvCxnSpPr>
        <p:spPr>
          <a:xfrm rot="10800000" flipH="1">
            <a:off x="-237687" y="9701750"/>
            <a:ext cx="18790800" cy="54900"/>
          </a:xfrm>
          <a:prstGeom prst="straightConnector1">
            <a:avLst/>
          </a:prstGeom>
          <a:noFill/>
          <a:ln w="152400" cap="flat" cmpd="sng">
            <a:solidFill>
              <a:srgbClr val="204970"/>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32a2389a6f1_0_156"/>
          <p:cNvSpPr/>
          <p:nvPr/>
        </p:nvSpPr>
        <p:spPr>
          <a:xfrm>
            <a:off x="2378650" y="1318475"/>
            <a:ext cx="4272410" cy="7424928"/>
          </a:xfrm>
          <a:custGeom>
            <a:avLst/>
            <a:gdLst/>
            <a:ahLst/>
            <a:cxnLst/>
            <a:rect l="l" t="t" r="r" b="b"/>
            <a:pathLst>
              <a:path w="5071110" h="8534400" extrusionOk="0">
                <a:moveTo>
                  <a:pt x="0" y="0"/>
                </a:moveTo>
                <a:lnTo>
                  <a:pt x="5071110" y="0"/>
                </a:lnTo>
                <a:lnTo>
                  <a:pt x="5071110" y="8534400"/>
                </a:lnTo>
                <a:lnTo>
                  <a:pt x="0" y="8534400"/>
                </a:lnTo>
                <a:close/>
              </a:path>
            </a:pathLst>
          </a:custGeom>
          <a:solidFill>
            <a:srgbClr val="204970"/>
          </a:solidFill>
          <a:ln>
            <a:noFill/>
          </a:ln>
        </p:spPr>
      </p:sp>
      <p:sp>
        <p:nvSpPr>
          <p:cNvPr id="119" name="Google Shape;119;g32a2389a6f1_0_156"/>
          <p:cNvSpPr/>
          <p:nvPr/>
        </p:nvSpPr>
        <p:spPr>
          <a:xfrm>
            <a:off x="7007800" y="1318475"/>
            <a:ext cx="4272410" cy="7424928"/>
          </a:xfrm>
          <a:custGeom>
            <a:avLst/>
            <a:gdLst/>
            <a:ahLst/>
            <a:cxnLst/>
            <a:rect l="l" t="t" r="r" b="b"/>
            <a:pathLst>
              <a:path w="5071110" h="8534400" extrusionOk="0">
                <a:moveTo>
                  <a:pt x="0" y="0"/>
                </a:moveTo>
                <a:lnTo>
                  <a:pt x="5071110" y="0"/>
                </a:lnTo>
                <a:lnTo>
                  <a:pt x="5071110" y="8534400"/>
                </a:lnTo>
                <a:lnTo>
                  <a:pt x="0" y="8534400"/>
                </a:lnTo>
                <a:close/>
              </a:path>
            </a:pathLst>
          </a:custGeom>
          <a:solidFill>
            <a:srgbClr val="A3AEC4"/>
          </a:solidFill>
          <a:ln>
            <a:noFill/>
          </a:ln>
        </p:spPr>
      </p:sp>
      <p:sp>
        <p:nvSpPr>
          <p:cNvPr id="120" name="Google Shape;120;g32a2389a6f1_0_156"/>
          <p:cNvSpPr/>
          <p:nvPr/>
        </p:nvSpPr>
        <p:spPr>
          <a:xfrm>
            <a:off x="11636950" y="1318488"/>
            <a:ext cx="4272410" cy="7424928"/>
          </a:xfrm>
          <a:custGeom>
            <a:avLst/>
            <a:gdLst/>
            <a:ahLst/>
            <a:cxnLst/>
            <a:rect l="l" t="t" r="r" b="b"/>
            <a:pathLst>
              <a:path w="5071110" h="8534400" extrusionOk="0">
                <a:moveTo>
                  <a:pt x="0" y="0"/>
                </a:moveTo>
                <a:lnTo>
                  <a:pt x="5071110" y="0"/>
                </a:lnTo>
                <a:lnTo>
                  <a:pt x="5071110" y="8534400"/>
                </a:lnTo>
                <a:lnTo>
                  <a:pt x="0" y="8534400"/>
                </a:lnTo>
                <a:close/>
              </a:path>
            </a:pathLst>
          </a:custGeom>
          <a:solidFill>
            <a:srgbClr val="204970"/>
          </a:solidFill>
          <a:ln>
            <a:noFill/>
          </a:ln>
        </p:spPr>
      </p:sp>
      <p:sp>
        <p:nvSpPr>
          <p:cNvPr id="121" name="Google Shape;121;g32a2389a6f1_0_156"/>
          <p:cNvSpPr/>
          <p:nvPr/>
        </p:nvSpPr>
        <p:spPr>
          <a:xfrm>
            <a:off x="3613330" y="2017661"/>
            <a:ext cx="1815656" cy="1815656"/>
          </a:xfrm>
          <a:custGeom>
            <a:avLst/>
            <a:gdLst/>
            <a:ahLst/>
            <a:cxnLst/>
            <a:rect l="l" t="t" r="r" b="b"/>
            <a:pathLst>
              <a:path w="2420874" h="2420874" extrusionOk="0">
                <a:moveTo>
                  <a:pt x="0" y="1210437"/>
                </a:moveTo>
                <a:cubicBezTo>
                  <a:pt x="0" y="541909"/>
                  <a:pt x="541909" y="0"/>
                  <a:pt x="1210437" y="0"/>
                </a:cubicBezTo>
                <a:cubicBezTo>
                  <a:pt x="1878965" y="0"/>
                  <a:pt x="2420874" y="541909"/>
                  <a:pt x="2420874" y="1210437"/>
                </a:cubicBezTo>
                <a:cubicBezTo>
                  <a:pt x="2420874" y="1878965"/>
                  <a:pt x="1878965" y="2420874"/>
                  <a:pt x="1210437" y="2420874"/>
                </a:cubicBezTo>
                <a:cubicBezTo>
                  <a:pt x="541909" y="2420874"/>
                  <a:pt x="0" y="1878965"/>
                  <a:pt x="0" y="1210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g32a2389a6f1_0_156"/>
          <p:cNvSpPr/>
          <p:nvPr/>
        </p:nvSpPr>
        <p:spPr>
          <a:xfrm>
            <a:off x="8185340" y="2017661"/>
            <a:ext cx="1815655" cy="1815656"/>
          </a:xfrm>
          <a:custGeom>
            <a:avLst/>
            <a:gdLst/>
            <a:ahLst/>
            <a:cxnLst/>
            <a:rect l="l" t="t" r="r" b="b"/>
            <a:pathLst>
              <a:path w="2420874" h="2420874" extrusionOk="0">
                <a:moveTo>
                  <a:pt x="0" y="1210437"/>
                </a:moveTo>
                <a:cubicBezTo>
                  <a:pt x="0" y="541909"/>
                  <a:pt x="541909" y="0"/>
                  <a:pt x="1210437" y="0"/>
                </a:cubicBezTo>
                <a:cubicBezTo>
                  <a:pt x="1878965" y="0"/>
                  <a:pt x="2420874" y="541909"/>
                  <a:pt x="2420874" y="1210437"/>
                </a:cubicBezTo>
                <a:cubicBezTo>
                  <a:pt x="2420874" y="1878965"/>
                  <a:pt x="1878965" y="2420874"/>
                  <a:pt x="1210437" y="2420874"/>
                </a:cubicBezTo>
                <a:cubicBezTo>
                  <a:pt x="541909" y="2420874"/>
                  <a:pt x="0" y="1878965"/>
                  <a:pt x="0" y="1210437"/>
                </a:cubicBezTo>
                <a:close/>
              </a:path>
            </a:pathLst>
          </a:custGeom>
          <a:solidFill>
            <a:srgbClr val="204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g32a2389a6f1_0_156"/>
          <p:cNvSpPr/>
          <p:nvPr/>
        </p:nvSpPr>
        <p:spPr>
          <a:xfrm>
            <a:off x="12791622" y="2017648"/>
            <a:ext cx="1870125" cy="1815656"/>
          </a:xfrm>
          <a:custGeom>
            <a:avLst/>
            <a:gdLst/>
            <a:ahLst/>
            <a:cxnLst/>
            <a:rect l="l" t="t" r="r" b="b"/>
            <a:pathLst>
              <a:path w="2420874" h="2420874" extrusionOk="0">
                <a:moveTo>
                  <a:pt x="0" y="1210437"/>
                </a:moveTo>
                <a:cubicBezTo>
                  <a:pt x="0" y="541909"/>
                  <a:pt x="541909" y="0"/>
                  <a:pt x="1210437" y="0"/>
                </a:cubicBezTo>
                <a:cubicBezTo>
                  <a:pt x="1878965" y="0"/>
                  <a:pt x="2420874" y="541909"/>
                  <a:pt x="2420874" y="1210437"/>
                </a:cubicBezTo>
                <a:cubicBezTo>
                  <a:pt x="2420874" y="1878965"/>
                  <a:pt x="1878965" y="2420874"/>
                  <a:pt x="1210437" y="2420874"/>
                </a:cubicBezTo>
                <a:cubicBezTo>
                  <a:pt x="541909" y="2420874"/>
                  <a:pt x="0" y="1878965"/>
                  <a:pt x="0" y="1210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32a2389a6f1_0_156"/>
          <p:cNvSpPr/>
          <p:nvPr/>
        </p:nvSpPr>
        <p:spPr>
          <a:xfrm>
            <a:off x="8594399" y="2347961"/>
            <a:ext cx="997600" cy="1155116"/>
          </a:xfrm>
          <a:custGeom>
            <a:avLst/>
            <a:gdLst/>
            <a:ahLst/>
            <a:cxnLst/>
            <a:rect l="l" t="t" r="r" b="b"/>
            <a:pathLst>
              <a:path w="997600" h="1155116" extrusionOk="0">
                <a:moveTo>
                  <a:pt x="0" y="0"/>
                </a:moveTo>
                <a:lnTo>
                  <a:pt x="997600" y="0"/>
                </a:lnTo>
                <a:lnTo>
                  <a:pt x="997600" y="1155116"/>
                </a:lnTo>
                <a:lnTo>
                  <a:pt x="0" y="1155116"/>
                </a:lnTo>
                <a:lnTo>
                  <a:pt x="0" y="0"/>
                </a:lnTo>
                <a:close/>
              </a:path>
            </a:pathLst>
          </a:custGeom>
          <a:blipFill rotWithShape="1">
            <a:blip r:embed="rId3">
              <a:alphaModFix/>
            </a:blip>
            <a:stretch>
              <a:fillRect/>
            </a:stretch>
          </a:blipFill>
          <a:ln>
            <a:noFill/>
          </a:ln>
        </p:spPr>
      </p:sp>
      <p:sp>
        <p:nvSpPr>
          <p:cNvPr id="125" name="Google Shape;125;g32a2389a6f1_0_156"/>
          <p:cNvSpPr txBox="1"/>
          <p:nvPr/>
        </p:nvSpPr>
        <p:spPr>
          <a:xfrm>
            <a:off x="2819690" y="4305359"/>
            <a:ext cx="3390600" cy="461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1">
                <a:solidFill>
                  <a:srgbClr val="FFFFFF"/>
                </a:solidFill>
              </a:rPr>
              <a:t>Mission</a:t>
            </a:r>
            <a:endParaRPr/>
          </a:p>
        </p:txBody>
      </p:sp>
      <p:sp>
        <p:nvSpPr>
          <p:cNvPr id="126" name="Google Shape;126;g32a2389a6f1_0_156"/>
          <p:cNvSpPr txBox="1"/>
          <p:nvPr/>
        </p:nvSpPr>
        <p:spPr>
          <a:xfrm>
            <a:off x="2825890" y="4966499"/>
            <a:ext cx="3390600" cy="2586000"/>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0"/>
              </a:spcBef>
              <a:spcAft>
                <a:spcPts val="0"/>
              </a:spcAft>
              <a:buClr>
                <a:schemeClr val="dk1"/>
              </a:buClr>
              <a:buSzPts val="1100"/>
              <a:buFont typeface="Arial"/>
              <a:buNone/>
            </a:pPr>
            <a:r>
              <a:rPr lang="en-US" sz="2000">
                <a:solidFill>
                  <a:srgbClr val="FFFFFF"/>
                </a:solidFill>
              </a:rPr>
              <a:t>To accelerate the development and adoption of Learning and Employment Records (LERs) in post-secondary education.</a:t>
            </a:r>
            <a:endParaRPr sz="2000">
              <a:solidFill>
                <a:srgbClr val="FFFFFF"/>
              </a:solidFill>
            </a:endParaRPr>
          </a:p>
          <a:p>
            <a:pPr marL="0" marR="0" lvl="0" indent="0" algn="ctr" rtl="0">
              <a:lnSpc>
                <a:spcPct val="180000"/>
              </a:lnSpc>
              <a:spcBef>
                <a:spcPts val="0"/>
              </a:spcBef>
              <a:spcAft>
                <a:spcPts val="0"/>
              </a:spcAft>
              <a:buNone/>
            </a:pPr>
            <a:endParaRPr sz="1800">
              <a:solidFill>
                <a:srgbClr val="FFFFFF"/>
              </a:solidFill>
            </a:endParaRPr>
          </a:p>
        </p:txBody>
      </p:sp>
      <p:sp>
        <p:nvSpPr>
          <p:cNvPr id="127" name="Google Shape;127;g32a2389a6f1_0_156"/>
          <p:cNvSpPr txBox="1"/>
          <p:nvPr/>
        </p:nvSpPr>
        <p:spPr>
          <a:xfrm>
            <a:off x="7391700" y="4305359"/>
            <a:ext cx="3390600" cy="461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1">
                <a:solidFill>
                  <a:srgbClr val="242122"/>
                </a:solidFill>
              </a:rPr>
              <a:t>Goals</a:t>
            </a:r>
            <a:endParaRPr/>
          </a:p>
        </p:txBody>
      </p:sp>
      <p:sp>
        <p:nvSpPr>
          <p:cNvPr id="128" name="Google Shape;128;g32a2389a6f1_0_156"/>
          <p:cNvSpPr txBox="1"/>
          <p:nvPr/>
        </p:nvSpPr>
        <p:spPr>
          <a:xfrm>
            <a:off x="7203450" y="4966500"/>
            <a:ext cx="3881100" cy="4002000"/>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0"/>
              </a:spcBef>
              <a:spcAft>
                <a:spcPts val="0"/>
              </a:spcAft>
              <a:buClr>
                <a:schemeClr val="dk1"/>
              </a:buClr>
              <a:buSzPts val="1100"/>
              <a:buFont typeface="Arial"/>
              <a:buNone/>
            </a:pPr>
            <a:r>
              <a:rPr lang="en-US" sz="2000"/>
              <a:t>● Expanding awareness of LERs</a:t>
            </a:r>
            <a:endParaRPr sz="2000"/>
          </a:p>
          <a:p>
            <a:pPr marL="0" lvl="0" indent="0" algn="ctr" rtl="0">
              <a:lnSpc>
                <a:spcPct val="150000"/>
              </a:lnSpc>
              <a:spcBef>
                <a:spcPts val="0"/>
              </a:spcBef>
              <a:spcAft>
                <a:spcPts val="0"/>
              </a:spcAft>
              <a:buClr>
                <a:schemeClr val="dk1"/>
              </a:buClr>
              <a:buSzPts val="1100"/>
              <a:buFont typeface="Arial"/>
              <a:buNone/>
            </a:pPr>
            <a:r>
              <a:rPr lang="en-US" sz="2000"/>
              <a:t>● Sharing best practices</a:t>
            </a:r>
            <a:endParaRPr sz="2000"/>
          </a:p>
          <a:p>
            <a:pPr marL="0" lvl="0" indent="0" algn="ctr" rtl="0">
              <a:lnSpc>
                <a:spcPct val="150000"/>
              </a:lnSpc>
              <a:spcBef>
                <a:spcPts val="0"/>
              </a:spcBef>
              <a:spcAft>
                <a:spcPts val="0"/>
              </a:spcAft>
              <a:buClr>
                <a:schemeClr val="dk1"/>
              </a:buClr>
              <a:buSzPts val="1100"/>
              <a:buFont typeface="Arial"/>
              <a:buNone/>
            </a:pPr>
            <a:r>
              <a:rPr lang="en-US" sz="2000"/>
              <a:t>● Establishing integrity in LER-credentialed systems</a:t>
            </a:r>
            <a:endParaRPr sz="2000"/>
          </a:p>
          <a:p>
            <a:pPr marL="0" lvl="0" indent="0" algn="ctr" rtl="0">
              <a:lnSpc>
                <a:spcPct val="150000"/>
              </a:lnSpc>
              <a:spcBef>
                <a:spcPts val="0"/>
              </a:spcBef>
              <a:spcAft>
                <a:spcPts val="0"/>
              </a:spcAft>
              <a:buClr>
                <a:schemeClr val="dk1"/>
              </a:buClr>
              <a:buSzPts val="1100"/>
              <a:buFont typeface="Arial"/>
              <a:buNone/>
            </a:pPr>
            <a:r>
              <a:rPr lang="en-US" sz="2000"/>
              <a:t>● Promoting interoperability</a:t>
            </a:r>
            <a:endParaRPr sz="2000"/>
          </a:p>
          <a:p>
            <a:pPr marL="0" lvl="0" indent="0" algn="ctr" rtl="0">
              <a:lnSpc>
                <a:spcPct val="150000"/>
              </a:lnSpc>
              <a:spcBef>
                <a:spcPts val="0"/>
              </a:spcBef>
              <a:spcAft>
                <a:spcPts val="0"/>
              </a:spcAft>
              <a:buClr>
                <a:schemeClr val="dk1"/>
              </a:buClr>
              <a:buSzPts val="1100"/>
              <a:buFont typeface="Arial"/>
              <a:buNone/>
            </a:pPr>
            <a:r>
              <a:rPr lang="en-US" sz="2000"/>
              <a:t>● Addressing technical hurdles</a:t>
            </a:r>
            <a:endParaRPr sz="2000"/>
          </a:p>
          <a:p>
            <a:pPr marL="0" lvl="0" indent="0" algn="ctr" rtl="0">
              <a:lnSpc>
                <a:spcPct val="150000"/>
              </a:lnSpc>
              <a:spcBef>
                <a:spcPts val="0"/>
              </a:spcBef>
              <a:spcAft>
                <a:spcPts val="0"/>
              </a:spcAft>
              <a:buClr>
                <a:schemeClr val="dk1"/>
              </a:buClr>
              <a:buSzPts val="1100"/>
              <a:buFont typeface="Arial"/>
              <a:buNone/>
            </a:pPr>
            <a:r>
              <a:rPr lang="en-US" sz="2000"/>
              <a:t>● Enabling long-term changes in the post-secondary landscape</a:t>
            </a:r>
            <a:endParaRPr sz="2000">
              <a:solidFill>
                <a:srgbClr val="FFFFFF"/>
              </a:solidFill>
            </a:endParaRPr>
          </a:p>
          <a:p>
            <a:pPr marL="0" marR="0" lvl="0" indent="0" algn="ctr" rtl="0">
              <a:lnSpc>
                <a:spcPct val="180000"/>
              </a:lnSpc>
              <a:spcBef>
                <a:spcPts val="0"/>
              </a:spcBef>
              <a:spcAft>
                <a:spcPts val="0"/>
              </a:spcAft>
              <a:buNone/>
            </a:pPr>
            <a:endParaRPr sz="2000"/>
          </a:p>
        </p:txBody>
      </p:sp>
      <p:sp>
        <p:nvSpPr>
          <p:cNvPr id="129" name="Google Shape;129;g32a2389a6f1_0_156"/>
          <p:cNvSpPr txBox="1"/>
          <p:nvPr/>
        </p:nvSpPr>
        <p:spPr>
          <a:xfrm>
            <a:off x="11973904" y="4305345"/>
            <a:ext cx="3494400" cy="461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1">
                <a:solidFill>
                  <a:srgbClr val="FFFFFF"/>
                </a:solidFill>
              </a:rPr>
              <a:t>Challenges</a:t>
            </a:r>
            <a:endParaRPr/>
          </a:p>
        </p:txBody>
      </p:sp>
      <p:sp>
        <p:nvSpPr>
          <p:cNvPr id="130" name="Google Shape;130;g32a2389a6f1_0_156"/>
          <p:cNvSpPr txBox="1"/>
          <p:nvPr/>
        </p:nvSpPr>
        <p:spPr>
          <a:xfrm>
            <a:off x="11786138" y="4981950"/>
            <a:ext cx="3881100" cy="3971100"/>
          </a:xfrm>
          <a:prstGeom prst="rect">
            <a:avLst/>
          </a:prstGeom>
          <a:noFill/>
          <a:ln>
            <a:noFill/>
          </a:ln>
        </p:spPr>
        <p:txBody>
          <a:bodyPr spcFirstLastPara="1" wrap="square" lIns="0" tIns="0" rIns="0" bIns="0" anchor="t" anchorCtr="0">
            <a:spAutoFit/>
          </a:bodyPr>
          <a:lstStyle/>
          <a:p>
            <a:pPr marL="12700" lvl="0" indent="0" algn="ctr" rtl="0">
              <a:lnSpc>
                <a:spcPct val="150000"/>
              </a:lnSpc>
              <a:spcBef>
                <a:spcPts val="0"/>
              </a:spcBef>
              <a:spcAft>
                <a:spcPts val="0"/>
              </a:spcAft>
              <a:buSzPts val="1100"/>
              <a:buNone/>
            </a:pPr>
            <a:r>
              <a:rPr lang="en-US" sz="2000">
                <a:solidFill>
                  <a:srgbClr val="FFFFFF"/>
                </a:solidFill>
              </a:rPr>
              <a:t>● Slow adoption of </a:t>
            </a:r>
            <a:endParaRPr sz="2000">
              <a:solidFill>
                <a:srgbClr val="FFFFFF"/>
              </a:solidFill>
            </a:endParaRPr>
          </a:p>
          <a:p>
            <a:pPr marL="12700" lvl="0" indent="0" algn="ctr" rtl="0">
              <a:lnSpc>
                <a:spcPct val="150000"/>
              </a:lnSpc>
              <a:spcBef>
                <a:spcPts val="0"/>
              </a:spcBef>
              <a:spcAft>
                <a:spcPts val="0"/>
              </a:spcAft>
              <a:buClr>
                <a:schemeClr val="dk1"/>
              </a:buClr>
              <a:buSzPts val="1100"/>
              <a:buFont typeface="Arial"/>
              <a:buNone/>
            </a:pPr>
            <a:r>
              <a:rPr lang="en-US" sz="2000">
                <a:solidFill>
                  <a:srgbClr val="FFFFFF"/>
                </a:solidFill>
              </a:rPr>
              <a:t>innovative credentials</a:t>
            </a:r>
            <a:endParaRPr sz="2000">
              <a:solidFill>
                <a:srgbClr val="FFFFFF"/>
              </a:solidFill>
            </a:endParaRPr>
          </a:p>
          <a:p>
            <a:pPr marL="12700" lvl="0" indent="0" algn="ctr" rtl="0">
              <a:lnSpc>
                <a:spcPct val="150000"/>
              </a:lnSpc>
              <a:spcBef>
                <a:spcPts val="0"/>
              </a:spcBef>
              <a:spcAft>
                <a:spcPts val="0"/>
              </a:spcAft>
              <a:buSzPts val="1100"/>
              <a:buNone/>
            </a:pPr>
            <a:r>
              <a:rPr lang="en-US" sz="2000">
                <a:solidFill>
                  <a:srgbClr val="FFFFFF"/>
                </a:solidFill>
              </a:rPr>
              <a:t>● Administrative and </a:t>
            </a:r>
            <a:endParaRPr sz="2000">
              <a:solidFill>
                <a:srgbClr val="FFFFFF"/>
              </a:solidFill>
            </a:endParaRPr>
          </a:p>
          <a:p>
            <a:pPr marL="12700" lvl="0" indent="0" algn="ctr" rtl="0">
              <a:lnSpc>
                <a:spcPct val="150000"/>
              </a:lnSpc>
              <a:spcBef>
                <a:spcPts val="0"/>
              </a:spcBef>
              <a:spcAft>
                <a:spcPts val="0"/>
              </a:spcAft>
              <a:buClr>
                <a:schemeClr val="dk1"/>
              </a:buClr>
              <a:buSzPts val="1100"/>
              <a:buFont typeface="Arial"/>
              <a:buNone/>
            </a:pPr>
            <a:r>
              <a:rPr lang="en-US" sz="2000">
                <a:solidFill>
                  <a:srgbClr val="FFFFFF"/>
                </a:solidFill>
              </a:rPr>
              <a:t>technical barriers</a:t>
            </a:r>
            <a:endParaRPr sz="2000">
              <a:solidFill>
                <a:srgbClr val="FFFFFF"/>
              </a:solidFill>
            </a:endParaRPr>
          </a:p>
          <a:p>
            <a:pPr marL="12700" lvl="0" indent="0" algn="ctr" rtl="0">
              <a:lnSpc>
                <a:spcPct val="150000"/>
              </a:lnSpc>
              <a:spcBef>
                <a:spcPts val="0"/>
              </a:spcBef>
              <a:spcAft>
                <a:spcPts val="0"/>
              </a:spcAft>
              <a:buSzPts val="1100"/>
              <a:buNone/>
            </a:pPr>
            <a:r>
              <a:rPr lang="en-US" sz="2000">
                <a:solidFill>
                  <a:srgbClr val="FFFFFF"/>
                </a:solidFill>
              </a:rPr>
              <a:t>● Uncertainty about </a:t>
            </a:r>
            <a:endParaRPr sz="2000">
              <a:solidFill>
                <a:srgbClr val="FFFFFF"/>
              </a:solidFill>
            </a:endParaRPr>
          </a:p>
          <a:p>
            <a:pPr marL="12700" lvl="0" indent="0" algn="ctr" rtl="0">
              <a:lnSpc>
                <a:spcPct val="150000"/>
              </a:lnSpc>
              <a:spcBef>
                <a:spcPts val="0"/>
              </a:spcBef>
              <a:spcAft>
                <a:spcPts val="0"/>
              </a:spcAft>
              <a:buClr>
                <a:schemeClr val="dk1"/>
              </a:buClr>
              <a:buSzPts val="1100"/>
              <a:buFont typeface="Arial"/>
              <a:buNone/>
            </a:pPr>
            <a:r>
              <a:rPr lang="en-US" sz="2000">
                <a:solidFill>
                  <a:srgbClr val="FFFFFF"/>
                </a:solidFill>
              </a:rPr>
              <a:t>market demand</a:t>
            </a:r>
            <a:endParaRPr sz="2000">
              <a:solidFill>
                <a:srgbClr val="FFFFFF"/>
              </a:solidFill>
            </a:endParaRPr>
          </a:p>
          <a:p>
            <a:pPr marL="12700" lvl="0" indent="0" algn="ctr" rtl="0">
              <a:lnSpc>
                <a:spcPct val="150000"/>
              </a:lnSpc>
              <a:spcBef>
                <a:spcPts val="0"/>
              </a:spcBef>
              <a:spcAft>
                <a:spcPts val="0"/>
              </a:spcAft>
              <a:buClr>
                <a:schemeClr val="dk1"/>
              </a:buClr>
              <a:buSzPts val="1100"/>
              <a:buFont typeface="Arial"/>
              <a:buNone/>
            </a:pPr>
            <a:r>
              <a:rPr lang="en-US" sz="2000">
                <a:solidFill>
                  <a:srgbClr val="FFFFFF"/>
                </a:solidFill>
              </a:rPr>
              <a:t>● Policy inertia</a:t>
            </a:r>
            <a:endParaRPr sz="2000">
              <a:solidFill>
                <a:srgbClr val="FFFFFF"/>
              </a:solidFill>
            </a:endParaRPr>
          </a:p>
          <a:p>
            <a:pPr marL="12700" lvl="0" indent="0" algn="ctr" rtl="0">
              <a:lnSpc>
                <a:spcPct val="150000"/>
              </a:lnSpc>
              <a:spcBef>
                <a:spcPts val="0"/>
              </a:spcBef>
              <a:spcAft>
                <a:spcPts val="0"/>
              </a:spcAft>
              <a:buClr>
                <a:schemeClr val="dk1"/>
              </a:buClr>
              <a:buSzPts val="1100"/>
              <a:buFont typeface="Arial"/>
              <a:buNone/>
            </a:pPr>
            <a:r>
              <a:rPr lang="en-US" sz="2000">
                <a:solidFill>
                  <a:srgbClr val="FFFFFF"/>
                </a:solidFill>
              </a:rPr>
              <a:t>● Interoperability challenges</a:t>
            </a:r>
            <a:endParaRPr sz="2000">
              <a:solidFill>
                <a:srgbClr val="FFFFFF"/>
              </a:solidFill>
            </a:endParaRPr>
          </a:p>
          <a:p>
            <a:pPr marL="0" marR="0" lvl="0" indent="0" algn="ctr" rtl="0">
              <a:lnSpc>
                <a:spcPct val="180000"/>
              </a:lnSpc>
              <a:spcBef>
                <a:spcPts val="0"/>
              </a:spcBef>
              <a:spcAft>
                <a:spcPts val="0"/>
              </a:spcAft>
              <a:buNone/>
            </a:pPr>
            <a:r>
              <a:rPr lang="en-US" sz="1800" b="0" i="0" u="none" strike="noStrike" cap="none">
                <a:solidFill>
                  <a:srgbClr val="FFFFFF"/>
                </a:solidFill>
                <a:latin typeface="Arial"/>
                <a:ea typeface="Arial"/>
                <a:cs typeface="Arial"/>
                <a:sym typeface="Arial"/>
              </a:rPr>
              <a:t> </a:t>
            </a:r>
            <a:endParaRPr/>
          </a:p>
        </p:txBody>
      </p:sp>
      <p:sp>
        <p:nvSpPr>
          <p:cNvPr id="131" name="Google Shape;131;g32a2389a6f1_0_156"/>
          <p:cNvSpPr/>
          <p:nvPr/>
        </p:nvSpPr>
        <p:spPr>
          <a:xfrm>
            <a:off x="3991276" y="2347924"/>
            <a:ext cx="1161451" cy="1155116"/>
          </a:xfrm>
          <a:custGeom>
            <a:avLst/>
            <a:gdLst/>
            <a:ahLst/>
            <a:cxnLst/>
            <a:rect l="l" t="t" r="r" b="b"/>
            <a:pathLst>
              <a:path w="1161451" h="1155116" extrusionOk="0">
                <a:moveTo>
                  <a:pt x="0" y="0"/>
                </a:moveTo>
                <a:lnTo>
                  <a:pt x="1161451" y="0"/>
                </a:lnTo>
                <a:lnTo>
                  <a:pt x="1161451" y="1155116"/>
                </a:lnTo>
                <a:lnTo>
                  <a:pt x="0" y="1155116"/>
                </a:lnTo>
                <a:lnTo>
                  <a:pt x="0" y="0"/>
                </a:lnTo>
                <a:close/>
              </a:path>
            </a:pathLst>
          </a:custGeom>
          <a:blipFill rotWithShape="1">
            <a:blip r:embed="rId4">
              <a:alphaModFix/>
            </a:blip>
            <a:stretch>
              <a:fillRect/>
            </a:stretch>
          </a:blipFill>
          <a:ln>
            <a:noFill/>
          </a:ln>
        </p:spPr>
      </p:sp>
      <p:sp>
        <p:nvSpPr>
          <p:cNvPr id="132" name="Google Shape;132;g32a2389a6f1_0_156"/>
          <p:cNvSpPr/>
          <p:nvPr/>
        </p:nvSpPr>
        <p:spPr>
          <a:xfrm>
            <a:off x="13135265" y="2347961"/>
            <a:ext cx="1113111" cy="1155116"/>
          </a:xfrm>
          <a:custGeom>
            <a:avLst/>
            <a:gdLst/>
            <a:ahLst/>
            <a:cxnLst/>
            <a:rect l="l" t="t" r="r" b="b"/>
            <a:pathLst>
              <a:path w="1113111" h="1155116" extrusionOk="0">
                <a:moveTo>
                  <a:pt x="0" y="0"/>
                </a:moveTo>
                <a:lnTo>
                  <a:pt x="1113111" y="0"/>
                </a:lnTo>
                <a:lnTo>
                  <a:pt x="1113111" y="1155116"/>
                </a:lnTo>
                <a:lnTo>
                  <a:pt x="0" y="1155116"/>
                </a:lnTo>
                <a:lnTo>
                  <a:pt x="0" y="0"/>
                </a:lnTo>
                <a:close/>
              </a:path>
            </a:pathLst>
          </a:custGeom>
          <a:blipFill rotWithShape="1">
            <a:blip r:embed="rId5">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2a2389a6f1_0_7"/>
          <p:cNvSpPr txBox="1"/>
          <p:nvPr/>
        </p:nvSpPr>
        <p:spPr>
          <a:xfrm>
            <a:off x="5947126" y="2151338"/>
            <a:ext cx="6774000" cy="461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1">
                <a:solidFill>
                  <a:srgbClr val="242122"/>
                </a:solidFill>
              </a:rPr>
              <a:t>LER Accelerator Coalition Members</a:t>
            </a:r>
            <a:endParaRPr/>
          </a:p>
        </p:txBody>
      </p:sp>
      <p:pic>
        <p:nvPicPr>
          <p:cNvPr id="138" name="Google Shape;138;g32a2389a6f1_0_7"/>
          <p:cNvPicPr preferRelativeResize="0"/>
          <p:nvPr/>
        </p:nvPicPr>
        <p:blipFill rotWithShape="1">
          <a:blip r:embed="rId3">
            <a:alphaModFix/>
          </a:blip>
          <a:srcRect t="71819"/>
          <a:stretch/>
        </p:blipFill>
        <p:spPr>
          <a:xfrm>
            <a:off x="-155450" y="-118875"/>
            <a:ext cx="18626326" cy="1458650"/>
          </a:xfrm>
          <a:prstGeom prst="rect">
            <a:avLst/>
          </a:prstGeom>
          <a:noFill/>
          <a:ln>
            <a:noFill/>
          </a:ln>
        </p:spPr>
      </p:pic>
      <p:cxnSp>
        <p:nvCxnSpPr>
          <p:cNvPr id="139" name="Google Shape;139;g32a2389a6f1_0_7"/>
          <p:cNvCxnSpPr/>
          <p:nvPr/>
        </p:nvCxnSpPr>
        <p:spPr>
          <a:xfrm rot="10800000" flipH="1">
            <a:off x="-237687" y="9701750"/>
            <a:ext cx="18790800" cy="54900"/>
          </a:xfrm>
          <a:prstGeom prst="straightConnector1">
            <a:avLst/>
          </a:prstGeom>
          <a:noFill/>
          <a:ln w="152400" cap="flat" cmpd="sng">
            <a:solidFill>
              <a:srgbClr val="204970"/>
            </a:solidFill>
            <a:prstDash val="solid"/>
            <a:round/>
            <a:headEnd type="none" w="med" len="med"/>
            <a:tailEnd type="none" w="med" len="med"/>
          </a:ln>
        </p:spPr>
      </p:cxnSp>
      <p:pic>
        <p:nvPicPr>
          <p:cNvPr id="140" name="Google Shape;140;g32a2389a6f1_0_7"/>
          <p:cNvPicPr preferRelativeResize="0"/>
          <p:nvPr/>
        </p:nvPicPr>
        <p:blipFill>
          <a:blip r:embed="rId4">
            <a:alphaModFix/>
          </a:blip>
          <a:stretch>
            <a:fillRect/>
          </a:stretch>
        </p:blipFill>
        <p:spPr>
          <a:xfrm>
            <a:off x="1353013" y="2930446"/>
            <a:ext cx="15581983" cy="61247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cxnSp>
        <p:nvCxnSpPr>
          <p:cNvPr id="145" name="Google Shape;145;p9"/>
          <p:cNvCxnSpPr/>
          <p:nvPr/>
        </p:nvCxnSpPr>
        <p:spPr>
          <a:xfrm rot="10800000">
            <a:off x="3158970" y="0"/>
            <a:ext cx="0" cy="4004187"/>
          </a:xfrm>
          <a:prstGeom prst="straightConnector1">
            <a:avLst/>
          </a:prstGeom>
          <a:noFill/>
          <a:ln w="76200" cap="flat" cmpd="sng">
            <a:solidFill>
              <a:srgbClr val="204970"/>
            </a:solidFill>
            <a:prstDash val="solid"/>
            <a:round/>
            <a:headEnd type="none" w="sm" len="sm"/>
            <a:tailEnd type="none" w="sm" len="sm"/>
          </a:ln>
        </p:spPr>
      </p:cxnSp>
      <p:grpSp>
        <p:nvGrpSpPr>
          <p:cNvPr id="146" name="Google Shape;146;p9"/>
          <p:cNvGrpSpPr/>
          <p:nvPr/>
        </p:nvGrpSpPr>
        <p:grpSpPr>
          <a:xfrm>
            <a:off x="2316496" y="3161713"/>
            <a:ext cx="1684947" cy="1684947"/>
            <a:chOff x="0" y="0"/>
            <a:chExt cx="812800" cy="812800"/>
          </a:xfrm>
        </p:grpSpPr>
        <p:sp>
          <p:nvSpPr>
            <p:cNvPr id="147" name="Google Shape;14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4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txBox="1"/>
            <p:nvPr/>
          </p:nvSpPr>
          <p:spPr>
            <a:xfrm>
              <a:off x="76200" y="0"/>
              <a:ext cx="6604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9" name="Google Shape;149;p9"/>
          <p:cNvGrpSpPr/>
          <p:nvPr/>
        </p:nvGrpSpPr>
        <p:grpSpPr>
          <a:xfrm>
            <a:off x="2512309" y="3357526"/>
            <a:ext cx="1293322" cy="1293322"/>
            <a:chOff x="0" y="0"/>
            <a:chExt cx="812800" cy="812800"/>
          </a:xfrm>
        </p:grpSpPr>
        <p:sp>
          <p:nvSpPr>
            <p:cNvPr id="150" name="Google Shape;150;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txBox="1"/>
            <p:nvPr/>
          </p:nvSpPr>
          <p:spPr>
            <a:xfrm>
              <a:off x="76200" y="0"/>
              <a:ext cx="6604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52" name="Google Shape;152;p9"/>
          <p:cNvCxnSpPr/>
          <p:nvPr/>
        </p:nvCxnSpPr>
        <p:spPr>
          <a:xfrm rot="10800000">
            <a:off x="15129030" y="0"/>
            <a:ext cx="0" cy="4004187"/>
          </a:xfrm>
          <a:prstGeom prst="straightConnector1">
            <a:avLst/>
          </a:prstGeom>
          <a:noFill/>
          <a:ln w="76200" cap="flat" cmpd="sng">
            <a:solidFill>
              <a:srgbClr val="204970"/>
            </a:solidFill>
            <a:prstDash val="solid"/>
            <a:round/>
            <a:headEnd type="none" w="sm" len="sm"/>
            <a:tailEnd type="none" w="sm" len="sm"/>
          </a:ln>
        </p:spPr>
      </p:cxnSp>
      <p:grpSp>
        <p:nvGrpSpPr>
          <p:cNvPr id="153" name="Google Shape;153;p9"/>
          <p:cNvGrpSpPr/>
          <p:nvPr/>
        </p:nvGrpSpPr>
        <p:grpSpPr>
          <a:xfrm>
            <a:off x="14286556" y="3161713"/>
            <a:ext cx="1684947" cy="1684947"/>
            <a:chOff x="0" y="0"/>
            <a:chExt cx="812800" cy="812800"/>
          </a:xfrm>
        </p:grpSpPr>
        <p:sp>
          <p:nvSpPr>
            <p:cNvPr id="154" name="Google Shape;1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4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txBox="1"/>
            <p:nvPr/>
          </p:nvSpPr>
          <p:spPr>
            <a:xfrm>
              <a:off x="76200" y="0"/>
              <a:ext cx="6604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6" name="Google Shape;156;p9"/>
          <p:cNvGrpSpPr/>
          <p:nvPr/>
        </p:nvGrpSpPr>
        <p:grpSpPr>
          <a:xfrm>
            <a:off x="14482369" y="3357526"/>
            <a:ext cx="1293322" cy="1293322"/>
            <a:chOff x="0" y="0"/>
            <a:chExt cx="812800" cy="812800"/>
          </a:xfrm>
        </p:grpSpPr>
        <p:sp>
          <p:nvSpPr>
            <p:cNvPr id="157" name="Google Shape;1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txBox="1"/>
            <p:nvPr/>
          </p:nvSpPr>
          <p:spPr>
            <a:xfrm>
              <a:off x="76200" y="0"/>
              <a:ext cx="6604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59" name="Google Shape;159;p9"/>
          <p:cNvCxnSpPr/>
          <p:nvPr/>
        </p:nvCxnSpPr>
        <p:spPr>
          <a:xfrm>
            <a:off x="9144000" y="6282813"/>
            <a:ext cx="0" cy="4004187"/>
          </a:xfrm>
          <a:prstGeom prst="straightConnector1">
            <a:avLst/>
          </a:prstGeom>
          <a:noFill/>
          <a:ln w="76200" cap="flat" cmpd="sng">
            <a:solidFill>
              <a:srgbClr val="204970"/>
            </a:solidFill>
            <a:prstDash val="solid"/>
            <a:round/>
            <a:headEnd type="none" w="sm" len="sm"/>
            <a:tailEnd type="none" w="sm" len="sm"/>
          </a:ln>
        </p:spPr>
      </p:cxnSp>
      <p:grpSp>
        <p:nvGrpSpPr>
          <p:cNvPr id="160" name="Google Shape;160;p9"/>
          <p:cNvGrpSpPr/>
          <p:nvPr/>
        </p:nvGrpSpPr>
        <p:grpSpPr>
          <a:xfrm rot="10800000">
            <a:off x="8301526" y="5440339"/>
            <a:ext cx="1684947" cy="1684947"/>
            <a:chOff x="0" y="0"/>
            <a:chExt cx="812800" cy="812800"/>
          </a:xfrm>
        </p:grpSpPr>
        <p:sp>
          <p:nvSpPr>
            <p:cNvPr id="161" name="Google Shape;16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4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txBox="1"/>
            <p:nvPr/>
          </p:nvSpPr>
          <p:spPr>
            <a:xfrm>
              <a:off x="76200" y="0"/>
              <a:ext cx="6604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3" name="Google Shape;163;p9"/>
          <p:cNvGrpSpPr/>
          <p:nvPr/>
        </p:nvGrpSpPr>
        <p:grpSpPr>
          <a:xfrm rot="10800000">
            <a:off x="8497339" y="5636152"/>
            <a:ext cx="1293322" cy="1293322"/>
            <a:chOff x="0" y="0"/>
            <a:chExt cx="812800" cy="812800"/>
          </a:xfrm>
        </p:grpSpPr>
        <p:sp>
          <p:nvSpPr>
            <p:cNvPr id="164" name="Google Shape;16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txBox="1"/>
            <p:nvPr/>
          </p:nvSpPr>
          <p:spPr>
            <a:xfrm>
              <a:off x="76200" y="0"/>
              <a:ext cx="6604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66" name="Google Shape;166;p9"/>
          <p:cNvCxnSpPr/>
          <p:nvPr/>
        </p:nvCxnSpPr>
        <p:spPr>
          <a:xfrm rot="10800000">
            <a:off x="3158970" y="8809267"/>
            <a:ext cx="0" cy="1477733"/>
          </a:xfrm>
          <a:prstGeom prst="straightConnector1">
            <a:avLst/>
          </a:prstGeom>
          <a:noFill/>
          <a:ln w="76200" cap="flat" cmpd="sng">
            <a:solidFill>
              <a:srgbClr val="204970"/>
            </a:solidFill>
            <a:prstDash val="solid"/>
            <a:round/>
            <a:headEnd type="none" w="sm" len="sm"/>
            <a:tailEnd type="none" w="sm" len="sm"/>
          </a:ln>
        </p:spPr>
      </p:cxnSp>
      <p:cxnSp>
        <p:nvCxnSpPr>
          <p:cNvPr id="167" name="Google Shape;167;p9"/>
          <p:cNvCxnSpPr/>
          <p:nvPr/>
        </p:nvCxnSpPr>
        <p:spPr>
          <a:xfrm rot="10800000">
            <a:off x="15129030" y="8809267"/>
            <a:ext cx="0" cy="1477733"/>
          </a:xfrm>
          <a:prstGeom prst="straightConnector1">
            <a:avLst/>
          </a:prstGeom>
          <a:noFill/>
          <a:ln w="76200" cap="flat" cmpd="sng">
            <a:solidFill>
              <a:srgbClr val="204970"/>
            </a:solidFill>
            <a:prstDash val="solid"/>
            <a:round/>
            <a:headEnd type="none" w="sm" len="sm"/>
            <a:tailEnd type="none" w="sm" len="sm"/>
          </a:ln>
        </p:spPr>
      </p:cxnSp>
      <p:cxnSp>
        <p:nvCxnSpPr>
          <p:cNvPr id="168" name="Google Shape;168;p9"/>
          <p:cNvCxnSpPr/>
          <p:nvPr/>
        </p:nvCxnSpPr>
        <p:spPr>
          <a:xfrm rot="10800000">
            <a:off x="9144000" y="0"/>
            <a:ext cx="0" cy="1477733"/>
          </a:xfrm>
          <a:prstGeom prst="straightConnector1">
            <a:avLst/>
          </a:prstGeom>
          <a:noFill/>
          <a:ln w="76200" cap="flat" cmpd="sng">
            <a:solidFill>
              <a:srgbClr val="204970"/>
            </a:solidFill>
            <a:prstDash val="solid"/>
            <a:round/>
            <a:headEnd type="none" w="sm" len="sm"/>
            <a:tailEnd type="none" w="sm" len="sm"/>
          </a:ln>
        </p:spPr>
      </p:cxnSp>
      <p:sp>
        <p:nvSpPr>
          <p:cNvPr id="169" name="Google Shape;169;p9"/>
          <p:cNvSpPr txBox="1"/>
          <p:nvPr/>
        </p:nvSpPr>
        <p:spPr>
          <a:xfrm>
            <a:off x="895913" y="5480550"/>
            <a:ext cx="4526100" cy="3366300"/>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0"/>
              </a:spcBef>
              <a:spcAft>
                <a:spcPts val="0"/>
              </a:spcAft>
              <a:buSzPts val="1100"/>
              <a:buNone/>
            </a:pPr>
            <a:r>
              <a:rPr lang="en-US" sz="2000">
                <a:solidFill>
                  <a:schemeClr val="dk1"/>
                </a:solidFill>
              </a:rPr>
              <a:t>Advocating for changes in the issuance, verification, and consumption of postsecondary learning</a:t>
            </a:r>
            <a:endParaRPr sz="2000">
              <a:solidFill>
                <a:schemeClr val="dk1"/>
              </a:solidFill>
            </a:endParaRPr>
          </a:p>
          <a:p>
            <a:pPr marL="0" lvl="0" indent="0" algn="ctr" rtl="0">
              <a:lnSpc>
                <a:spcPct val="150000"/>
              </a:lnSpc>
              <a:spcBef>
                <a:spcPts val="0"/>
              </a:spcBef>
              <a:spcAft>
                <a:spcPts val="0"/>
              </a:spcAft>
              <a:buSzPts val="1100"/>
              <a:buNone/>
            </a:pPr>
            <a:endParaRPr sz="2000">
              <a:solidFill>
                <a:schemeClr val="dk1"/>
              </a:solidFill>
            </a:endParaRPr>
          </a:p>
          <a:p>
            <a:pPr marL="0" lvl="0" indent="0" algn="ctr" rtl="0">
              <a:lnSpc>
                <a:spcPct val="150000"/>
              </a:lnSpc>
              <a:spcBef>
                <a:spcPts val="0"/>
              </a:spcBef>
              <a:spcAft>
                <a:spcPts val="0"/>
              </a:spcAft>
              <a:buSzPts val="1100"/>
              <a:buNone/>
            </a:pPr>
            <a:r>
              <a:rPr lang="en-US" sz="2000">
                <a:solidFill>
                  <a:schemeClr val="dk1"/>
                </a:solidFill>
              </a:rPr>
              <a:t>Creating awareness of the need for skills centered credentials</a:t>
            </a:r>
            <a:endParaRPr sz="200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1800">
              <a:solidFill>
                <a:schemeClr val="dk1"/>
              </a:solidFill>
            </a:endParaRPr>
          </a:p>
          <a:p>
            <a:pPr marL="0" marR="0" lvl="0" indent="0" algn="ctr" rtl="0">
              <a:lnSpc>
                <a:spcPct val="180000"/>
              </a:lnSpc>
              <a:spcBef>
                <a:spcPts val="0"/>
              </a:spcBef>
              <a:spcAft>
                <a:spcPts val="0"/>
              </a:spcAft>
              <a:buNone/>
            </a:pPr>
            <a:endParaRPr sz="1800"/>
          </a:p>
        </p:txBody>
      </p:sp>
      <p:sp>
        <p:nvSpPr>
          <p:cNvPr id="170" name="Google Shape;170;p9"/>
          <p:cNvSpPr txBox="1"/>
          <p:nvPr/>
        </p:nvSpPr>
        <p:spPr>
          <a:xfrm>
            <a:off x="7013705" y="1914834"/>
            <a:ext cx="4260600" cy="554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600" b="1">
                <a:solidFill>
                  <a:srgbClr val="242122"/>
                </a:solidFill>
              </a:rPr>
              <a:t>Key Strategies</a:t>
            </a:r>
            <a:endParaRPr sz="3600"/>
          </a:p>
        </p:txBody>
      </p:sp>
      <p:sp>
        <p:nvSpPr>
          <p:cNvPr id="171" name="Google Shape;171;p9"/>
          <p:cNvSpPr txBox="1"/>
          <p:nvPr/>
        </p:nvSpPr>
        <p:spPr>
          <a:xfrm>
            <a:off x="7013680" y="2817375"/>
            <a:ext cx="4260600" cy="3117000"/>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0"/>
              </a:spcBef>
              <a:spcAft>
                <a:spcPts val="0"/>
              </a:spcAft>
              <a:buSzPts val="1100"/>
              <a:buNone/>
            </a:pPr>
            <a:r>
              <a:rPr lang="en-US" sz="2000">
                <a:solidFill>
                  <a:schemeClr val="dk1"/>
                </a:solidFill>
              </a:rPr>
              <a:t>Reducing the obstacles to </a:t>
            </a:r>
            <a:endParaRPr sz="2000">
              <a:solidFill>
                <a:schemeClr val="dk1"/>
              </a:solidFill>
            </a:endParaRPr>
          </a:p>
          <a:p>
            <a:pPr marL="0" lvl="0" indent="0" algn="ctr" rtl="0">
              <a:lnSpc>
                <a:spcPct val="150000"/>
              </a:lnSpc>
              <a:spcBef>
                <a:spcPts val="0"/>
              </a:spcBef>
              <a:spcAft>
                <a:spcPts val="0"/>
              </a:spcAft>
              <a:buSzPts val="1100"/>
              <a:buNone/>
            </a:pPr>
            <a:r>
              <a:rPr lang="en-US" sz="2000">
                <a:solidFill>
                  <a:schemeClr val="dk1"/>
                </a:solidFill>
              </a:rPr>
              <a:t>LER adoption</a:t>
            </a:r>
            <a:endParaRPr sz="2000">
              <a:solidFill>
                <a:schemeClr val="dk1"/>
              </a:solidFill>
            </a:endParaRPr>
          </a:p>
          <a:p>
            <a:pPr marL="0" lvl="0" indent="0" algn="ctr" rtl="0">
              <a:lnSpc>
                <a:spcPct val="150000"/>
              </a:lnSpc>
              <a:spcBef>
                <a:spcPts val="0"/>
              </a:spcBef>
              <a:spcAft>
                <a:spcPts val="0"/>
              </a:spcAft>
              <a:buSzPts val="1100"/>
              <a:buNone/>
            </a:pPr>
            <a:endParaRPr sz="2000">
              <a:solidFill>
                <a:schemeClr val="dk1"/>
              </a:solidFill>
            </a:endParaRPr>
          </a:p>
          <a:p>
            <a:pPr marL="0" lvl="0" indent="0" algn="ctr" rtl="0">
              <a:lnSpc>
                <a:spcPct val="150000"/>
              </a:lnSpc>
              <a:spcBef>
                <a:spcPts val="0"/>
              </a:spcBef>
              <a:spcAft>
                <a:spcPts val="0"/>
              </a:spcAft>
              <a:buSzPts val="1100"/>
              <a:buNone/>
            </a:pPr>
            <a:r>
              <a:rPr lang="en-US" sz="2000">
                <a:solidFill>
                  <a:schemeClr val="dk1"/>
                </a:solidFill>
              </a:rPr>
              <a:t>Fostering collaboration among educational associations</a:t>
            </a:r>
            <a:endParaRPr sz="200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3000">
              <a:solidFill>
                <a:schemeClr val="dk1"/>
              </a:solidFill>
            </a:endParaRPr>
          </a:p>
          <a:p>
            <a:pPr marL="0" marR="0" lvl="0" indent="0" algn="ctr" rtl="0">
              <a:lnSpc>
                <a:spcPct val="180000"/>
              </a:lnSpc>
              <a:spcBef>
                <a:spcPts val="0"/>
              </a:spcBef>
              <a:spcAft>
                <a:spcPts val="0"/>
              </a:spcAft>
              <a:buNone/>
            </a:pPr>
            <a:r>
              <a:rPr lang="en-US" sz="1800" b="0" i="0" u="none" strike="noStrike" cap="none">
                <a:solidFill>
                  <a:srgbClr val="000000"/>
                </a:solidFill>
                <a:latin typeface="Arial"/>
                <a:ea typeface="Arial"/>
                <a:cs typeface="Arial"/>
                <a:sym typeface="Arial"/>
              </a:rPr>
              <a:t> </a:t>
            </a:r>
            <a:endParaRPr/>
          </a:p>
        </p:txBody>
      </p:sp>
      <p:sp>
        <p:nvSpPr>
          <p:cNvPr id="172" name="Google Shape;172;p9"/>
          <p:cNvSpPr txBox="1"/>
          <p:nvPr/>
        </p:nvSpPr>
        <p:spPr>
          <a:xfrm>
            <a:off x="12865925" y="5480550"/>
            <a:ext cx="4526100" cy="3047700"/>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0"/>
              </a:spcBef>
              <a:spcAft>
                <a:spcPts val="0"/>
              </a:spcAft>
              <a:buSzPts val="1100"/>
              <a:buNone/>
            </a:pPr>
            <a:r>
              <a:rPr lang="en-US" sz="2000">
                <a:solidFill>
                  <a:schemeClr val="dk1"/>
                </a:solidFill>
              </a:rPr>
              <a:t>Developing guidelines for universal </a:t>
            </a:r>
            <a:endParaRPr sz="2000">
              <a:solidFill>
                <a:schemeClr val="dk1"/>
              </a:solidFill>
            </a:endParaRPr>
          </a:p>
          <a:p>
            <a:pPr marL="0" lvl="0" indent="0" algn="ctr" rtl="0">
              <a:lnSpc>
                <a:spcPct val="150000"/>
              </a:lnSpc>
              <a:spcBef>
                <a:spcPts val="0"/>
              </a:spcBef>
              <a:spcAft>
                <a:spcPts val="0"/>
              </a:spcAft>
              <a:buClr>
                <a:schemeClr val="dk1"/>
              </a:buClr>
              <a:buSzPts val="1100"/>
              <a:buFont typeface="Arial"/>
              <a:buNone/>
            </a:pPr>
            <a:r>
              <a:rPr lang="en-US" sz="2000">
                <a:solidFill>
                  <a:schemeClr val="dk1"/>
                </a:solidFill>
              </a:rPr>
              <a:t>LER usage</a:t>
            </a:r>
            <a:endParaRPr sz="2000">
              <a:solidFill>
                <a:schemeClr val="dk1"/>
              </a:solidFill>
            </a:endParaRPr>
          </a:p>
          <a:p>
            <a:pPr marL="0" marR="0" lvl="0" indent="0" algn="ctr" rtl="0">
              <a:lnSpc>
                <a:spcPct val="150000"/>
              </a:lnSpc>
              <a:spcBef>
                <a:spcPts val="0"/>
              </a:spcBef>
              <a:spcAft>
                <a:spcPts val="0"/>
              </a:spcAft>
              <a:buNone/>
            </a:pPr>
            <a:endParaRPr sz="2000"/>
          </a:p>
          <a:p>
            <a:pPr marL="0" lvl="0" indent="0" algn="ctr" rtl="0">
              <a:lnSpc>
                <a:spcPct val="150000"/>
              </a:lnSpc>
              <a:spcBef>
                <a:spcPts val="0"/>
              </a:spcBef>
              <a:spcAft>
                <a:spcPts val="0"/>
              </a:spcAft>
              <a:buClr>
                <a:schemeClr val="dk1"/>
              </a:buClr>
              <a:buSzPts val="1100"/>
              <a:buFont typeface="Arial"/>
              <a:buNone/>
            </a:pPr>
            <a:r>
              <a:rPr lang="en-US" sz="2000">
                <a:solidFill>
                  <a:schemeClr val="dk1"/>
                </a:solidFill>
              </a:rPr>
              <a:t>Demonstrating successful models and examples that accelerate the creation and issuance of quality credentials</a:t>
            </a:r>
            <a:endParaRPr sz="2000">
              <a:solidFill>
                <a:schemeClr val="dk1"/>
              </a:solidFill>
            </a:endParaRPr>
          </a:p>
          <a:p>
            <a:pPr marL="0" marR="0" lvl="0" indent="0" algn="ctr" rtl="0">
              <a:lnSpc>
                <a:spcPct val="180000"/>
              </a:lnSpc>
              <a:spcBef>
                <a:spcPts val="0"/>
              </a:spcBef>
              <a:spcAft>
                <a:spcPts val="0"/>
              </a:spcAft>
              <a:buNone/>
            </a:pPr>
            <a:endParaRPr sz="1800"/>
          </a:p>
        </p:txBody>
      </p:sp>
      <p:sp>
        <p:nvSpPr>
          <p:cNvPr id="173" name="Google Shape;173;p9"/>
          <p:cNvSpPr/>
          <p:nvPr/>
        </p:nvSpPr>
        <p:spPr>
          <a:xfrm>
            <a:off x="2781152" y="3626369"/>
            <a:ext cx="755637" cy="755637"/>
          </a:xfrm>
          <a:custGeom>
            <a:avLst/>
            <a:gdLst/>
            <a:ahLst/>
            <a:cxnLst/>
            <a:rect l="l" t="t" r="r" b="b"/>
            <a:pathLst>
              <a:path w="755637" h="755637" extrusionOk="0">
                <a:moveTo>
                  <a:pt x="0" y="0"/>
                </a:moveTo>
                <a:lnTo>
                  <a:pt x="755636" y="0"/>
                </a:lnTo>
                <a:lnTo>
                  <a:pt x="755636" y="755636"/>
                </a:lnTo>
                <a:lnTo>
                  <a:pt x="0" y="755636"/>
                </a:lnTo>
                <a:lnTo>
                  <a:pt x="0" y="0"/>
                </a:lnTo>
                <a:close/>
              </a:path>
            </a:pathLst>
          </a:custGeom>
          <a:blipFill rotWithShape="1">
            <a:blip r:embed="rId3">
              <a:alphaModFix/>
            </a:blip>
            <a:stretch>
              <a:fillRect/>
            </a:stretch>
          </a:blipFill>
          <a:ln>
            <a:noFill/>
          </a:ln>
        </p:spPr>
      </p:sp>
      <p:sp>
        <p:nvSpPr>
          <p:cNvPr id="174" name="Google Shape;174;p9"/>
          <p:cNvSpPr/>
          <p:nvPr/>
        </p:nvSpPr>
        <p:spPr>
          <a:xfrm>
            <a:off x="8766157" y="5904995"/>
            <a:ext cx="755637" cy="755637"/>
          </a:xfrm>
          <a:custGeom>
            <a:avLst/>
            <a:gdLst/>
            <a:ahLst/>
            <a:cxnLst/>
            <a:rect l="l" t="t" r="r" b="b"/>
            <a:pathLst>
              <a:path w="755637" h="755637" extrusionOk="0">
                <a:moveTo>
                  <a:pt x="0" y="0"/>
                </a:moveTo>
                <a:lnTo>
                  <a:pt x="755636" y="0"/>
                </a:lnTo>
                <a:lnTo>
                  <a:pt x="755636" y="755636"/>
                </a:lnTo>
                <a:lnTo>
                  <a:pt x="0" y="755636"/>
                </a:lnTo>
                <a:lnTo>
                  <a:pt x="0" y="0"/>
                </a:lnTo>
                <a:close/>
              </a:path>
            </a:pathLst>
          </a:custGeom>
          <a:blipFill rotWithShape="1">
            <a:blip r:embed="rId4">
              <a:alphaModFix/>
            </a:blip>
            <a:stretch>
              <a:fillRect/>
            </a:stretch>
          </a:blipFill>
          <a:ln>
            <a:noFill/>
          </a:ln>
        </p:spPr>
      </p:sp>
      <p:sp>
        <p:nvSpPr>
          <p:cNvPr id="175" name="Google Shape;175;p9"/>
          <p:cNvSpPr/>
          <p:nvPr/>
        </p:nvSpPr>
        <p:spPr>
          <a:xfrm>
            <a:off x="14751212" y="3626369"/>
            <a:ext cx="755637" cy="755637"/>
          </a:xfrm>
          <a:custGeom>
            <a:avLst/>
            <a:gdLst/>
            <a:ahLst/>
            <a:cxnLst/>
            <a:rect l="l" t="t" r="r" b="b"/>
            <a:pathLst>
              <a:path w="755637" h="755637" extrusionOk="0">
                <a:moveTo>
                  <a:pt x="0" y="0"/>
                </a:moveTo>
                <a:lnTo>
                  <a:pt x="755636" y="0"/>
                </a:lnTo>
                <a:lnTo>
                  <a:pt x="755636" y="755636"/>
                </a:lnTo>
                <a:lnTo>
                  <a:pt x="0" y="755636"/>
                </a:lnTo>
                <a:lnTo>
                  <a:pt x="0" y="0"/>
                </a:lnTo>
                <a:close/>
              </a:path>
            </a:pathLst>
          </a:custGeom>
          <a:blipFill rotWithShape="1">
            <a:blip r:embed="rId5">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2a2389a6f1_0_15"/>
          <p:cNvSpPr/>
          <p:nvPr/>
        </p:nvSpPr>
        <p:spPr>
          <a:xfrm>
            <a:off x="0" y="-118875"/>
            <a:ext cx="7087711" cy="10595610"/>
          </a:xfrm>
          <a:custGeom>
            <a:avLst/>
            <a:gdLst/>
            <a:ahLst/>
            <a:cxnLst/>
            <a:rect l="l" t="t" r="r" b="b"/>
            <a:pathLst>
              <a:path w="11340338" h="13716000" extrusionOk="0">
                <a:moveTo>
                  <a:pt x="0" y="0"/>
                </a:moveTo>
                <a:lnTo>
                  <a:pt x="1759331" y="0"/>
                </a:lnTo>
                <a:lnTo>
                  <a:pt x="6202045" y="0"/>
                </a:lnTo>
                <a:lnTo>
                  <a:pt x="7961376" y="0"/>
                </a:lnTo>
                <a:lnTo>
                  <a:pt x="8191246" y="180721"/>
                </a:lnTo>
                <a:cubicBezTo>
                  <a:pt x="10114534" y="1767840"/>
                  <a:pt x="11340338" y="4169791"/>
                  <a:pt x="11340338" y="6858000"/>
                </a:cubicBezTo>
                <a:cubicBezTo>
                  <a:pt x="11340338" y="9546210"/>
                  <a:pt x="10114534" y="11948160"/>
                  <a:pt x="8191373" y="13535279"/>
                </a:cubicBezTo>
                <a:lnTo>
                  <a:pt x="7961376" y="13716000"/>
                </a:lnTo>
                <a:lnTo>
                  <a:pt x="6202045" y="13716000"/>
                </a:lnTo>
                <a:lnTo>
                  <a:pt x="1759331" y="13716000"/>
                </a:lnTo>
                <a:lnTo>
                  <a:pt x="0" y="13716000"/>
                </a:lnTo>
                <a:close/>
              </a:path>
            </a:pathLst>
          </a:custGeom>
          <a:blipFill rotWithShape="1">
            <a:blip r:embed="rId3">
              <a:alphaModFix/>
            </a:blip>
            <a:stretch>
              <a:fillRect l="-182579" r="-18257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g32a2389a6f1_0_15"/>
          <p:cNvSpPr txBox="1"/>
          <p:nvPr/>
        </p:nvSpPr>
        <p:spPr>
          <a:xfrm>
            <a:off x="8375919" y="769150"/>
            <a:ext cx="7521300" cy="461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000" b="1">
                <a:solidFill>
                  <a:srgbClr val="242122"/>
                </a:solidFill>
              </a:rPr>
              <a:t>Key Initiatives</a:t>
            </a:r>
            <a:endParaRPr/>
          </a:p>
        </p:txBody>
      </p:sp>
      <p:sp>
        <p:nvSpPr>
          <p:cNvPr id="182" name="Google Shape;182;g32a2389a6f1_0_15"/>
          <p:cNvSpPr txBox="1"/>
          <p:nvPr/>
        </p:nvSpPr>
        <p:spPr>
          <a:xfrm>
            <a:off x="8375925" y="1421450"/>
            <a:ext cx="9486900" cy="8096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000" b="1"/>
              <a:t>Comprehensive LER Resource Hub</a:t>
            </a:r>
            <a:r>
              <a:rPr lang="en-US" sz="2000"/>
              <a:t>: Partnering with the Learn &amp; Work Ecosystem Library to consolidate and curate resources in a shared repository, which will help institutions navigate the complex landscape of credentials and skills. </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None/>
            </a:pPr>
            <a:r>
              <a:rPr lang="en-US" sz="2000"/>
              <a:t>Explore the resources in the LER Accelerator inventory at: </a:t>
            </a:r>
            <a:r>
              <a:rPr lang="en-US" sz="2000" b="1">
                <a:solidFill>
                  <a:srgbClr val="204970"/>
                </a:solidFill>
              </a:rPr>
              <a:t>https://learnworkecosystemlibrary.com/special-projects/user-group-special-project-learning-employment-records-ler-postsecondary-accelerator-initiative/ </a:t>
            </a:r>
            <a:endParaRPr sz="2000" b="1">
              <a:solidFill>
                <a:srgbClr val="204970"/>
              </a:solidFill>
            </a:endParaRPr>
          </a:p>
          <a:p>
            <a:pPr marL="0" lvl="0" indent="0" algn="l" rtl="0">
              <a:lnSpc>
                <a:spcPct val="115000"/>
              </a:lnSpc>
              <a:spcBef>
                <a:spcPts val="0"/>
              </a:spcBef>
              <a:spcAft>
                <a:spcPts val="0"/>
              </a:spcAft>
              <a:buNone/>
            </a:pPr>
            <a:endParaRPr sz="2000" b="1"/>
          </a:p>
          <a:p>
            <a:pPr marL="0" lvl="0" indent="0" algn="l" rtl="0">
              <a:lnSpc>
                <a:spcPct val="115000"/>
              </a:lnSpc>
              <a:spcBef>
                <a:spcPts val="0"/>
              </a:spcBef>
              <a:spcAft>
                <a:spcPts val="0"/>
              </a:spcAft>
              <a:buNone/>
            </a:pPr>
            <a:r>
              <a:rPr lang="en-US" sz="2000" b="1"/>
              <a:t>Toolkits and Resources</a:t>
            </a:r>
            <a:r>
              <a:rPr lang="en-US" sz="2000"/>
              <a:t>: Developing and disseminating guidance, best practices, models, and other resource materials to facilitate institutional exploration and adoption of LERs. Including shared statements on guiding principles and and case studies on integrity in LER systems.</a:t>
            </a:r>
            <a:endParaRPr sz="2000"/>
          </a:p>
          <a:p>
            <a:pPr marL="0" lvl="0" indent="0" algn="l" rtl="0">
              <a:lnSpc>
                <a:spcPct val="115000"/>
              </a:lnSpc>
              <a:spcBef>
                <a:spcPts val="0"/>
              </a:spcBef>
              <a:spcAft>
                <a:spcPts val="0"/>
              </a:spcAft>
              <a:buNone/>
            </a:pPr>
            <a:endParaRPr sz="2000" b="1"/>
          </a:p>
          <a:p>
            <a:pPr marL="0" lvl="0" indent="0" algn="l" rtl="0">
              <a:lnSpc>
                <a:spcPct val="115000"/>
              </a:lnSpc>
              <a:spcBef>
                <a:spcPts val="0"/>
              </a:spcBef>
              <a:spcAft>
                <a:spcPts val="0"/>
              </a:spcAft>
              <a:buNone/>
            </a:pPr>
            <a:r>
              <a:rPr lang="en-US" sz="2000" b="1"/>
              <a:t>Interoperability</a:t>
            </a:r>
            <a:r>
              <a:rPr lang="en-US" sz="2000"/>
              <a:t>: Promoting interoperability and open data standards to ensure that different systems and frameworks can work together seamlessly.</a:t>
            </a:r>
            <a:endParaRPr sz="2000"/>
          </a:p>
          <a:p>
            <a:pPr marL="0" lvl="0" indent="0" algn="l" rtl="0">
              <a:lnSpc>
                <a:spcPct val="115000"/>
              </a:lnSpc>
              <a:spcBef>
                <a:spcPts val="0"/>
              </a:spcBef>
              <a:spcAft>
                <a:spcPts val="0"/>
              </a:spcAft>
              <a:buNone/>
            </a:pPr>
            <a:endParaRPr sz="2000" b="1"/>
          </a:p>
          <a:p>
            <a:pPr marL="0" lvl="0" indent="0" algn="l" rtl="0">
              <a:lnSpc>
                <a:spcPct val="115000"/>
              </a:lnSpc>
              <a:spcBef>
                <a:spcPts val="0"/>
              </a:spcBef>
              <a:spcAft>
                <a:spcPts val="0"/>
              </a:spcAft>
              <a:buNone/>
            </a:pPr>
            <a:r>
              <a:rPr lang="en-US" sz="2000" b="1"/>
              <a:t>Skills-Based Ecosystem</a:t>
            </a:r>
            <a:r>
              <a:rPr lang="en-US" sz="2000"/>
              <a:t>: Exploring the relationship between learning outcomes and skill statements to create a narrative that supports faculty in recognizing their contributions to skill development.</a:t>
            </a:r>
            <a:endParaRPr sz="2000"/>
          </a:p>
          <a:p>
            <a:pPr marL="0" lvl="0" indent="0" algn="l" rtl="0">
              <a:lnSpc>
                <a:spcPct val="115000"/>
              </a:lnSpc>
              <a:spcBef>
                <a:spcPts val="0"/>
              </a:spcBef>
              <a:spcAft>
                <a:spcPts val="0"/>
              </a:spcAft>
              <a:buNone/>
            </a:pPr>
            <a:endParaRPr sz="2000" b="1"/>
          </a:p>
          <a:p>
            <a:pPr marL="0" lvl="0" indent="0" algn="l" rtl="0">
              <a:lnSpc>
                <a:spcPct val="115000"/>
              </a:lnSpc>
              <a:spcBef>
                <a:spcPts val="0"/>
              </a:spcBef>
              <a:spcAft>
                <a:spcPts val="0"/>
              </a:spcAft>
              <a:buNone/>
            </a:pPr>
            <a:r>
              <a:rPr lang="en-US" sz="2000" b="1"/>
              <a:t>Communities of Practice (CoPs)</a:t>
            </a:r>
            <a:r>
              <a:rPr lang="en-US" sz="2000"/>
              <a:t>: Establishing CoPs to foster collaboration among institutions, enhancing peer learning, and generating practical resources based on shared experiences.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0"/>
          <p:cNvSpPr/>
          <p:nvPr/>
        </p:nvSpPr>
        <p:spPr>
          <a:xfrm>
            <a:off x="6853714" y="0"/>
            <a:ext cx="11434286" cy="10287000"/>
          </a:xfrm>
          <a:custGeom>
            <a:avLst/>
            <a:gdLst/>
            <a:ahLst/>
            <a:cxnLst/>
            <a:rect l="l" t="t" r="r" b="b"/>
            <a:pathLst>
              <a:path w="15245714" h="13716000" extrusionOk="0">
                <a:moveTo>
                  <a:pt x="2365883" y="0"/>
                </a:moveTo>
                <a:lnTo>
                  <a:pt x="15245714" y="0"/>
                </a:lnTo>
                <a:lnTo>
                  <a:pt x="15245714" y="13716000"/>
                </a:lnTo>
                <a:lnTo>
                  <a:pt x="2365883" y="13716000"/>
                </a:lnTo>
                <a:lnTo>
                  <a:pt x="2212213" y="13520420"/>
                </a:lnTo>
                <a:cubicBezTo>
                  <a:pt x="822833" y="11662664"/>
                  <a:pt x="0" y="9356344"/>
                  <a:pt x="0" y="6858000"/>
                </a:cubicBezTo>
                <a:cubicBezTo>
                  <a:pt x="0" y="4359656"/>
                  <a:pt x="822833" y="2053336"/>
                  <a:pt x="2212213" y="195580"/>
                </a:cubicBezTo>
                <a:close/>
              </a:path>
            </a:pathLst>
          </a:custGeom>
          <a:solidFill>
            <a:srgbClr val="204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p:nvPr/>
        </p:nvSpPr>
        <p:spPr>
          <a:xfrm>
            <a:off x="8839200" y="0"/>
            <a:ext cx="9448800" cy="10287000"/>
          </a:xfrm>
          <a:custGeom>
            <a:avLst/>
            <a:gdLst/>
            <a:ahLst/>
            <a:cxnLst/>
            <a:rect l="l" t="t" r="r" b="b"/>
            <a:pathLst>
              <a:path w="12598400" h="13716000" extrusionOk="0">
                <a:moveTo>
                  <a:pt x="3488563" y="0"/>
                </a:moveTo>
                <a:lnTo>
                  <a:pt x="12598400" y="0"/>
                </a:lnTo>
                <a:lnTo>
                  <a:pt x="12598400" y="13716000"/>
                </a:lnTo>
                <a:lnTo>
                  <a:pt x="3488563" y="13716000"/>
                </a:lnTo>
                <a:lnTo>
                  <a:pt x="3409442" y="13659740"/>
                </a:lnTo>
                <a:cubicBezTo>
                  <a:pt x="1339723" y="12111863"/>
                  <a:pt x="0" y="9641332"/>
                  <a:pt x="0" y="6858000"/>
                </a:cubicBezTo>
                <a:cubicBezTo>
                  <a:pt x="0" y="4074668"/>
                  <a:pt x="1339723" y="1604137"/>
                  <a:pt x="3409569" y="56261"/>
                </a:cubicBezTo>
                <a:close/>
              </a:path>
            </a:pathLst>
          </a:custGeom>
          <a:blipFill rotWithShape="1">
            <a:blip r:embed="rId3">
              <a:alphaModFix/>
            </a:blip>
            <a:stretch>
              <a:fillRect l="-54997" r="-2681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txBox="1"/>
          <p:nvPr/>
        </p:nvSpPr>
        <p:spPr>
          <a:xfrm>
            <a:off x="1028700" y="3279573"/>
            <a:ext cx="4416900" cy="461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000" b="1">
                <a:solidFill>
                  <a:srgbClr val="242122"/>
                </a:solidFill>
              </a:rPr>
              <a:t>Join the Cohort</a:t>
            </a:r>
            <a:endParaRPr/>
          </a:p>
        </p:txBody>
      </p:sp>
      <p:sp>
        <p:nvSpPr>
          <p:cNvPr id="190" name="Google Shape;190;p10"/>
          <p:cNvSpPr txBox="1"/>
          <p:nvPr/>
        </p:nvSpPr>
        <p:spPr>
          <a:xfrm>
            <a:off x="1028700" y="3928863"/>
            <a:ext cx="5421600" cy="3078600"/>
          </a:xfrm>
          <a:prstGeom prst="rect">
            <a:avLst/>
          </a:prstGeom>
          <a:noFill/>
          <a:ln>
            <a:noFill/>
          </a:ln>
        </p:spPr>
        <p:txBody>
          <a:bodyPr spcFirstLastPara="1" wrap="square" lIns="0" tIns="0" rIns="0" bIns="0" anchor="t" anchorCtr="0">
            <a:spAutoFit/>
          </a:bodyPr>
          <a:lstStyle/>
          <a:p>
            <a:pPr marL="0" marR="0" lvl="0" indent="0" algn="l" rtl="0">
              <a:lnSpc>
                <a:spcPct val="180000"/>
              </a:lnSpc>
              <a:spcBef>
                <a:spcPts val="0"/>
              </a:spcBef>
              <a:spcAft>
                <a:spcPts val="0"/>
              </a:spcAft>
              <a:buNone/>
            </a:pPr>
            <a:r>
              <a:rPr lang="en-US" sz="2000"/>
              <a:t>Participate in a </a:t>
            </a:r>
            <a:r>
              <a:rPr lang="en-US" sz="2000" b="1"/>
              <a:t>one-year cohort-based</a:t>
            </a:r>
            <a:r>
              <a:rPr lang="en-US" sz="2000"/>
              <a:t> initiative on planning and developing LERs. </a:t>
            </a:r>
            <a:endParaRPr sz="2000"/>
          </a:p>
          <a:p>
            <a:pPr marL="0" marR="0" lvl="0" indent="0" algn="l" rtl="0">
              <a:lnSpc>
                <a:spcPct val="180000"/>
              </a:lnSpc>
              <a:spcBef>
                <a:spcPts val="0"/>
              </a:spcBef>
              <a:spcAft>
                <a:spcPts val="0"/>
              </a:spcAft>
              <a:buNone/>
            </a:pPr>
            <a:r>
              <a:rPr lang="en-US" sz="2000"/>
              <a:t>Institutions may be at </a:t>
            </a:r>
            <a:r>
              <a:rPr lang="en-US" sz="2000" b="1"/>
              <a:t>any stage</a:t>
            </a:r>
            <a:r>
              <a:rPr lang="en-US" sz="2000"/>
              <a:t> of LER implementation from those just beginning to develop LER concepts to those ready to scale existing projects.</a:t>
            </a:r>
            <a:endParaRPr sz="2000"/>
          </a:p>
        </p:txBody>
      </p:sp>
      <p:sp>
        <p:nvSpPr>
          <p:cNvPr id="191" name="Google Shape;191;p10"/>
          <p:cNvSpPr/>
          <p:nvPr/>
        </p:nvSpPr>
        <p:spPr>
          <a:xfrm>
            <a:off x="1028700" y="2700630"/>
            <a:ext cx="6500813" cy="108013"/>
          </a:xfrm>
          <a:custGeom>
            <a:avLst/>
            <a:gdLst/>
            <a:ahLst/>
            <a:cxnLst/>
            <a:rect l="l" t="t" r="r" b="b"/>
            <a:pathLst>
              <a:path w="8667750" h="144018" extrusionOk="0">
                <a:moveTo>
                  <a:pt x="0" y="0"/>
                </a:moveTo>
                <a:lnTo>
                  <a:pt x="8667750" y="0"/>
                </a:lnTo>
                <a:lnTo>
                  <a:pt x="8667750" y="144018"/>
                </a:lnTo>
                <a:lnTo>
                  <a:pt x="0" y="144018"/>
                </a:lnTo>
                <a:close/>
              </a:path>
            </a:pathLst>
          </a:custGeom>
          <a:solidFill>
            <a:srgbClr val="204970"/>
          </a:solidFill>
          <a:ln>
            <a:noFill/>
          </a:ln>
        </p:spPr>
      </p:sp>
      <p:sp>
        <p:nvSpPr>
          <p:cNvPr id="192" name="Google Shape;192;p10"/>
          <p:cNvSpPr/>
          <p:nvPr/>
        </p:nvSpPr>
        <p:spPr>
          <a:xfrm>
            <a:off x="1028700" y="7478370"/>
            <a:ext cx="6500813" cy="108013"/>
          </a:xfrm>
          <a:custGeom>
            <a:avLst/>
            <a:gdLst/>
            <a:ahLst/>
            <a:cxnLst/>
            <a:rect l="l" t="t" r="r" b="b"/>
            <a:pathLst>
              <a:path w="8667750" h="144018" extrusionOk="0">
                <a:moveTo>
                  <a:pt x="0" y="0"/>
                </a:moveTo>
                <a:lnTo>
                  <a:pt x="8667750" y="0"/>
                </a:lnTo>
                <a:lnTo>
                  <a:pt x="8667750" y="144018"/>
                </a:lnTo>
                <a:lnTo>
                  <a:pt x="0" y="144018"/>
                </a:lnTo>
                <a:close/>
              </a:path>
            </a:pathLst>
          </a:custGeom>
          <a:solidFill>
            <a:srgbClr val="204970"/>
          </a:solid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2a2389a6f1_0_0"/>
          <p:cNvSpPr txBox="1"/>
          <p:nvPr/>
        </p:nvSpPr>
        <p:spPr>
          <a:xfrm>
            <a:off x="6322194" y="1866296"/>
            <a:ext cx="5643600" cy="461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000" b="1">
                <a:solidFill>
                  <a:srgbClr val="242122"/>
                </a:solidFill>
              </a:rPr>
              <a:t>Potential Project Types</a:t>
            </a:r>
            <a:endParaRPr/>
          </a:p>
        </p:txBody>
      </p:sp>
      <p:sp>
        <p:nvSpPr>
          <p:cNvPr id="198" name="Google Shape;198;g32a2389a6f1_0_0"/>
          <p:cNvSpPr txBox="1"/>
          <p:nvPr/>
        </p:nvSpPr>
        <p:spPr>
          <a:xfrm>
            <a:off x="830673" y="2854513"/>
            <a:ext cx="7976400" cy="6464700"/>
          </a:xfrm>
          <a:prstGeom prst="rect">
            <a:avLst/>
          </a:prstGeom>
          <a:noFill/>
          <a:ln>
            <a:noFill/>
          </a:ln>
        </p:spPr>
        <p:txBody>
          <a:bodyPr spcFirstLastPara="1" wrap="square" lIns="0" tIns="0" rIns="0" bIns="0" anchor="t" anchorCtr="0">
            <a:spAutoFit/>
          </a:bodyPr>
          <a:lstStyle/>
          <a:p>
            <a:pPr marL="457200" lvl="0" indent="-355600" algn="l" rtl="0">
              <a:spcBef>
                <a:spcPts val="0"/>
              </a:spcBef>
              <a:spcAft>
                <a:spcPts val="0"/>
              </a:spcAft>
              <a:buSzPts val="2000"/>
              <a:buChar char="●"/>
            </a:pPr>
            <a:r>
              <a:rPr lang="en-US" sz="2000" b="1"/>
              <a:t>State-Level Workforce Integration</a:t>
            </a:r>
            <a:endParaRPr sz="2000" b="1"/>
          </a:p>
          <a:p>
            <a:pPr marL="914400" lvl="1" indent="-355600" algn="l" rtl="0">
              <a:spcBef>
                <a:spcPts val="0"/>
              </a:spcBef>
              <a:spcAft>
                <a:spcPts val="0"/>
              </a:spcAft>
              <a:buSzPts val="2000"/>
              <a:buChar char="○"/>
            </a:pPr>
            <a:r>
              <a:rPr lang="en-US" sz="2000"/>
              <a:t> Development of accessible institutional strategies</a:t>
            </a:r>
            <a:endParaRPr sz="2000"/>
          </a:p>
          <a:p>
            <a:pPr marL="914400" lvl="1" indent="-355600" algn="l" rtl="0">
              <a:spcBef>
                <a:spcPts val="0"/>
              </a:spcBef>
              <a:spcAft>
                <a:spcPts val="0"/>
              </a:spcAft>
              <a:buSzPts val="2000"/>
              <a:buChar char="○"/>
            </a:pPr>
            <a:r>
              <a:rPr lang="en-US" sz="2000"/>
              <a:t> Creation of privacy preserving assessment tools</a:t>
            </a:r>
            <a:endParaRPr sz="2000"/>
          </a:p>
          <a:p>
            <a:pPr marL="914400" lvl="1" indent="-355600" algn="l" rtl="0">
              <a:spcBef>
                <a:spcPts val="0"/>
              </a:spcBef>
              <a:spcAft>
                <a:spcPts val="0"/>
              </a:spcAft>
              <a:buSzPts val="2000"/>
              <a:buChar char="○"/>
            </a:pPr>
            <a:r>
              <a:rPr lang="en-US" sz="2000"/>
              <a:t> Establishment of interoperable collaboration models</a:t>
            </a:r>
            <a:endParaRPr sz="2000"/>
          </a:p>
          <a:p>
            <a:pPr marL="0" lvl="0" indent="457200" algn="l" rtl="0">
              <a:spcBef>
                <a:spcPts val="0"/>
              </a:spcBef>
              <a:spcAft>
                <a:spcPts val="0"/>
              </a:spcAft>
              <a:buNone/>
            </a:pPr>
            <a:r>
              <a:rPr lang="en-US" sz="2000" b="1" i="1"/>
              <a:t>Example:</a:t>
            </a:r>
            <a:r>
              <a:rPr lang="en-US" sz="2000"/>
              <a:t> Building a digital wallet, LER, comprehensive learner </a:t>
            </a:r>
            <a:endParaRPr sz="2000"/>
          </a:p>
          <a:p>
            <a:pPr marL="0" lvl="0" indent="457200" algn="l" rtl="0">
              <a:spcBef>
                <a:spcPts val="0"/>
              </a:spcBef>
              <a:spcAft>
                <a:spcPts val="0"/>
              </a:spcAft>
              <a:buNone/>
            </a:pPr>
            <a:r>
              <a:rPr lang="en-US" sz="2000"/>
              <a:t>record (CLR), or such related platform or transcript.</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US" sz="2000" b="1"/>
              <a:t>Learner-Centered Credential Innovation</a:t>
            </a:r>
            <a:endParaRPr sz="2000" b="1"/>
          </a:p>
          <a:p>
            <a:pPr marL="914400" lvl="1" indent="-355600" algn="l" rtl="0">
              <a:spcBef>
                <a:spcPts val="0"/>
              </a:spcBef>
              <a:spcAft>
                <a:spcPts val="0"/>
              </a:spcAft>
              <a:buSzPts val="2000"/>
              <a:buChar char="○"/>
            </a:pPr>
            <a:r>
              <a:rPr lang="en-US" sz="2000"/>
              <a:t>Implementation of learner-controlled credentials</a:t>
            </a:r>
            <a:endParaRPr sz="2000"/>
          </a:p>
          <a:p>
            <a:pPr marL="914400" lvl="1" indent="-355600" algn="l" rtl="0">
              <a:spcBef>
                <a:spcPts val="0"/>
              </a:spcBef>
              <a:spcAft>
                <a:spcPts val="0"/>
              </a:spcAft>
              <a:buSzPts val="2000"/>
              <a:buChar char="○"/>
            </a:pPr>
            <a:r>
              <a:rPr lang="en-US" sz="2000"/>
              <a:t>Leveraging the knowledge of learners to create credentials</a:t>
            </a:r>
            <a:endParaRPr sz="2000"/>
          </a:p>
          <a:p>
            <a:pPr marL="914400" lvl="1" indent="-355600" algn="l" rtl="0">
              <a:spcBef>
                <a:spcPts val="0"/>
              </a:spcBef>
              <a:spcAft>
                <a:spcPts val="0"/>
              </a:spcAft>
              <a:buSzPts val="2000"/>
              <a:buChar char="○"/>
            </a:pPr>
            <a:r>
              <a:rPr lang="en-US" sz="2000"/>
              <a:t>Integration of validated achievements</a:t>
            </a:r>
            <a:endParaRPr sz="2000"/>
          </a:p>
          <a:p>
            <a:pPr marL="914400" lvl="1" indent="-355600" algn="l" rtl="0">
              <a:spcBef>
                <a:spcPts val="0"/>
              </a:spcBef>
              <a:spcAft>
                <a:spcPts val="0"/>
              </a:spcAft>
              <a:buSzPts val="2000"/>
              <a:buChar char="○"/>
            </a:pPr>
            <a:r>
              <a:rPr lang="en-US" sz="2000"/>
              <a:t>Development of inclusive engagement strategies</a:t>
            </a:r>
            <a:endParaRPr sz="2000"/>
          </a:p>
          <a:p>
            <a:pPr marL="0" lvl="0" indent="457200" algn="l" rtl="0">
              <a:spcBef>
                <a:spcPts val="0"/>
              </a:spcBef>
              <a:spcAft>
                <a:spcPts val="0"/>
              </a:spcAft>
              <a:buNone/>
            </a:pPr>
            <a:r>
              <a:rPr lang="en-US" sz="2000" b="1" i="1"/>
              <a:t>Example:</a:t>
            </a:r>
            <a:r>
              <a:rPr lang="en-US" sz="2000"/>
              <a:t> Developing a learner-tailored badging initiative</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US" sz="2000" b="1"/>
              <a:t>Systems Alignment and Governance</a:t>
            </a:r>
            <a:endParaRPr sz="2000" b="1"/>
          </a:p>
          <a:p>
            <a:pPr marL="914400" lvl="1" indent="-355600" algn="l" rtl="0">
              <a:spcBef>
                <a:spcPts val="0"/>
              </a:spcBef>
              <a:spcAft>
                <a:spcPts val="0"/>
              </a:spcAft>
              <a:buSzPts val="2000"/>
              <a:buChar char="○"/>
            </a:pPr>
            <a:r>
              <a:rPr lang="en-US" sz="2000"/>
              <a:t>Creation of privacy-protecting frameworks</a:t>
            </a:r>
            <a:endParaRPr sz="2000"/>
          </a:p>
          <a:p>
            <a:pPr marL="914400" lvl="1" indent="-355600" algn="l" rtl="0">
              <a:spcBef>
                <a:spcPts val="0"/>
              </a:spcBef>
              <a:spcAft>
                <a:spcPts val="0"/>
              </a:spcAft>
              <a:buSzPts val="2000"/>
              <a:buChar char="○"/>
            </a:pPr>
            <a:r>
              <a:rPr lang="en-US" sz="2000"/>
              <a:t>Development of secure validation protocols</a:t>
            </a:r>
            <a:endParaRPr sz="2000"/>
          </a:p>
          <a:p>
            <a:pPr marL="914400" lvl="1" indent="-355600" algn="l" rtl="0">
              <a:spcBef>
                <a:spcPts val="0"/>
              </a:spcBef>
              <a:spcAft>
                <a:spcPts val="0"/>
              </a:spcAft>
              <a:buSzPts val="2000"/>
              <a:buChar char="○"/>
            </a:pPr>
            <a:r>
              <a:rPr lang="en-US" sz="2000"/>
              <a:t>Establishment of interoperable standards</a:t>
            </a:r>
            <a:endParaRPr sz="2000"/>
          </a:p>
          <a:p>
            <a:pPr marL="0" lvl="0" indent="457200" algn="l" rtl="0">
              <a:spcBef>
                <a:spcPts val="0"/>
              </a:spcBef>
              <a:spcAft>
                <a:spcPts val="0"/>
              </a:spcAft>
              <a:buNone/>
            </a:pPr>
            <a:r>
              <a:rPr lang="en-US" sz="2000" b="1" i="1"/>
              <a:t>Example:</a:t>
            </a:r>
            <a:r>
              <a:rPr lang="en-US" sz="2000"/>
              <a:t> Developing procedures, policies, and systems to </a:t>
            </a:r>
            <a:endParaRPr sz="2000"/>
          </a:p>
          <a:p>
            <a:pPr marL="0" lvl="0" indent="457200" algn="l" rtl="0">
              <a:spcBef>
                <a:spcPts val="0"/>
              </a:spcBef>
              <a:spcAft>
                <a:spcPts val="0"/>
              </a:spcAft>
              <a:buNone/>
            </a:pPr>
            <a:r>
              <a:rPr lang="en-US" sz="2000"/>
              <a:t>support an LER initiative. Developing protocols for data collection, </a:t>
            </a:r>
            <a:endParaRPr sz="2000"/>
          </a:p>
          <a:p>
            <a:pPr marL="0" lvl="0" indent="457200" algn="l" rtl="0">
              <a:spcBef>
                <a:spcPts val="0"/>
              </a:spcBef>
              <a:spcAft>
                <a:spcPts val="0"/>
              </a:spcAft>
              <a:buNone/>
            </a:pPr>
            <a:r>
              <a:rPr lang="en-US" sz="2000"/>
              <a:t>verification, and validation.</a:t>
            </a:r>
            <a:endParaRPr sz="2400"/>
          </a:p>
        </p:txBody>
      </p:sp>
      <p:pic>
        <p:nvPicPr>
          <p:cNvPr id="199" name="Google Shape;199;g32a2389a6f1_0_0"/>
          <p:cNvPicPr preferRelativeResize="0"/>
          <p:nvPr/>
        </p:nvPicPr>
        <p:blipFill rotWithShape="1">
          <a:blip r:embed="rId3">
            <a:alphaModFix/>
          </a:blip>
          <a:srcRect t="71819"/>
          <a:stretch/>
        </p:blipFill>
        <p:spPr>
          <a:xfrm>
            <a:off x="-155450" y="-118875"/>
            <a:ext cx="18626326" cy="1458650"/>
          </a:xfrm>
          <a:prstGeom prst="rect">
            <a:avLst/>
          </a:prstGeom>
          <a:noFill/>
          <a:ln>
            <a:noFill/>
          </a:ln>
        </p:spPr>
      </p:pic>
      <p:cxnSp>
        <p:nvCxnSpPr>
          <p:cNvPr id="200" name="Google Shape;200;g32a2389a6f1_0_0"/>
          <p:cNvCxnSpPr/>
          <p:nvPr/>
        </p:nvCxnSpPr>
        <p:spPr>
          <a:xfrm rot="10800000" flipH="1">
            <a:off x="-237687" y="9701750"/>
            <a:ext cx="18790800" cy="54900"/>
          </a:xfrm>
          <a:prstGeom prst="straightConnector1">
            <a:avLst/>
          </a:prstGeom>
          <a:noFill/>
          <a:ln w="152400" cap="flat" cmpd="sng">
            <a:solidFill>
              <a:srgbClr val="204970"/>
            </a:solidFill>
            <a:prstDash val="solid"/>
            <a:round/>
            <a:headEnd type="none" w="med" len="med"/>
            <a:tailEnd type="none" w="med" len="med"/>
          </a:ln>
        </p:spPr>
      </p:cxnSp>
      <p:sp>
        <p:nvSpPr>
          <p:cNvPr id="201" name="Google Shape;201;g32a2389a6f1_0_0"/>
          <p:cNvSpPr txBox="1"/>
          <p:nvPr/>
        </p:nvSpPr>
        <p:spPr>
          <a:xfrm>
            <a:off x="9484200" y="2854500"/>
            <a:ext cx="8803800" cy="6218400"/>
          </a:xfrm>
          <a:prstGeom prst="rect">
            <a:avLst/>
          </a:prstGeom>
          <a:noFill/>
          <a:ln>
            <a:noFill/>
          </a:ln>
        </p:spPr>
        <p:txBody>
          <a:bodyPr spcFirstLastPara="1" wrap="square" lIns="0" tIns="0" rIns="0" bIns="0" anchor="t" anchorCtr="0">
            <a:spAutoFit/>
          </a:bodyPr>
          <a:lstStyle/>
          <a:p>
            <a:pPr marL="457200" lvl="0" indent="-355600" algn="l" rtl="0">
              <a:spcBef>
                <a:spcPts val="0"/>
              </a:spcBef>
              <a:spcAft>
                <a:spcPts val="0"/>
              </a:spcAft>
              <a:buClr>
                <a:schemeClr val="dk1"/>
              </a:buClr>
              <a:buSzPts val="2000"/>
              <a:buChar char="●"/>
            </a:pPr>
            <a:r>
              <a:rPr lang="en-US" sz="2000" b="1">
                <a:solidFill>
                  <a:schemeClr val="dk1"/>
                </a:solidFill>
              </a:rPr>
              <a:t>Credit/Non-Credit Integration</a:t>
            </a:r>
            <a:endParaRPr sz="2000" b="1">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Design of boundless credentialing models</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Development of quality assurance frameworks</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Creation of flexible credential pathways</a:t>
            </a:r>
            <a:endParaRPr sz="2000">
              <a:solidFill>
                <a:schemeClr val="dk1"/>
              </a:solidFill>
            </a:endParaRPr>
          </a:p>
          <a:p>
            <a:pPr marL="0" lvl="0" indent="0" algn="l" rtl="0">
              <a:spcBef>
                <a:spcPts val="0"/>
              </a:spcBef>
              <a:spcAft>
                <a:spcPts val="0"/>
              </a:spcAft>
              <a:buNone/>
            </a:pPr>
            <a:r>
              <a:rPr lang="en-US" sz="2000">
                <a:solidFill>
                  <a:schemeClr val="dk1"/>
                </a:solidFill>
              </a:rPr>
              <a:t>	</a:t>
            </a:r>
            <a:r>
              <a:rPr lang="en-US" sz="2000" b="1" i="1">
                <a:solidFill>
                  <a:schemeClr val="dk1"/>
                </a:solidFill>
              </a:rPr>
              <a:t>Example: </a:t>
            </a:r>
            <a:r>
              <a:rPr lang="en-US" sz="2000">
                <a:solidFill>
                  <a:schemeClr val="dk1"/>
                </a:solidFill>
              </a:rPr>
              <a:t>Creating a pathway from non-credit credential to degrees.</a:t>
            </a:r>
            <a:endParaRPr sz="2000">
              <a:solidFill>
                <a:schemeClr val="dk1"/>
              </a:solidFill>
            </a:endParaRPr>
          </a:p>
          <a:p>
            <a:pPr marL="0" lvl="0" indent="0" algn="l" rtl="0">
              <a:spcBef>
                <a:spcPts val="0"/>
              </a:spcBef>
              <a:spcAft>
                <a:spcPts val="0"/>
              </a:spcAft>
              <a:buNone/>
            </a:pPr>
            <a:endParaRPr sz="2000">
              <a:solidFill>
                <a:schemeClr val="dk1"/>
              </a:solidFill>
            </a:endParaRPr>
          </a:p>
          <a:p>
            <a:pPr marL="457200" lvl="0" indent="-355600" algn="l" rtl="0">
              <a:spcBef>
                <a:spcPts val="0"/>
              </a:spcBef>
              <a:spcAft>
                <a:spcPts val="0"/>
              </a:spcAft>
              <a:buClr>
                <a:schemeClr val="dk1"/>
              </a:buClr>
              <a:buSzPts val="2000"/>
              <a:buChar char="●"/>
            </a:pPr>
            <a:r>
              <a:rPr lang="en-US" sz="2000" b="1">
                <a:solidFill>
                  <a:schemeClr val="dk1"/>
                </a:solidFill>
              </a:rPr>
              <a:t>Skills-Based Curriculum Processes</a:t>
            </a:r>
            <a:endParaRPr sz="2000" b="1">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Development of transparent competency frameworks</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Creation of accessible skills taxonomies</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Integration of verified achievement data</a:t>
            </a:r>
            <a:endParaRPr sz="2000">
              <a:solidFill>
                <a:schemeClr val="dk1"/>
              </a:solidFill>
            </a:endParaRPr>
          </a:p>
          <a:p>
            <a:pPr marL="0" lvl="0" indent="0" algn="l" rtl="0">
              <a:spcBef>
                <a:spcPts val="0"/>
              </a:spcBef>
              <a:spcAft>
                <a:spcPts val="0"/>
              </a:spcAft>
              <a:buNone/>
            </a:pPr>
            <a:r>
              <a:rPr lang="en-US" sz="2000">
                <a:solidFill>
                  <a:schemeClr val="dk1"/>
                </a:solidFill>
              </a:rPr>
              <a:t>	</a:t>
            </a:r>
            <a:r>
              <a:rPr lang="en-US" sz="2000" b="1" i="1">
                <a:solidFill>
                  <a:schemeClr val="dk1"/>
                </a:solidFill>
              </a:rPr>
              <a:t>Example:</a:t>
            </a:r>
            <a:r>
              <a:rPr lang="en-US" sz="2000">
                <a:solidFill>
                  <a:schemeClr val="dk1"/>
                </a:solidFill>
              </a:rPr>
              <a:t> Mapping skills and competencies in courses to document </a:t>
            </a:r>
            <a:endParaRPr sz="2000">
              <a:solidFill>
                <a:schemeClr val="dk1"/>
              </a:solidFill>
            </a:endParaRPr>
          </a:p>
          <a:p>
            <a:pPr marL="0" lvl="0" indent="457200" algn="l" rtl="0">
              <a:spcBef>
                <a:spcPts val="0"/>
              </a:spcBef>
              <a:spcAft>
                <a:spcPts val="0"/>
              </a:spcAft>
              <a:buNone/>
            </a:pPr>
            <a:r>
              <a:rPr lang="en-US" sz="2000">
                <a:solidFill>
                  <a:schemeClr val="dk1"/>
                </a:solidFill>
              </a:rPr>
              <a:t>learning.</a:t>
            </a:r>
            <a:endParaRPr sz="2000">
              <a:solidFill>
                <a:schemeClr val="dk1"/>
              </a:solidFill>
            </a:endParaRPr>
          </a:p>
          <a:p>
            <a:pPr marL="0" lvl="0" indent="0" algn="l" rtl="0">
              <a:spcBef>
                <a:spcPts val="0"/>
              </a:spcBef>
              <a:spcAft>
                <a:spcPts val="0"/>
              </a:spcAft>
              <a:buNone/>
            </a:pPr>
            <a:endParaRPr sz="2000">
              <a:solidFill>
                <a:schemeClr val="dk1"/>
              </a:solidFill>
            </a:endParaRPr>
          </a:p>
          <a:p>
            <a:pPr marL="457200" lvl="0" indent="-355600" algn="l" rtl="0">
              <a:spcBef>
                <a:spcPts val="0"/>
              </a:spcBef>
              <a:spcAft>
                <a:spcPts val="0"/>
              </a:spcAft>
              <a:buClr>
                <a:schemeClr val="dk1"/>
              </a:buClr>
              <a:buSzPts val="2000"/>
              <a:buChar char="●"/>
            </a:pPr>
            <a:r>
              <a:rPr lang="en-US" sz="2000" b="1">
                <a:solidFill>
                  <a:schemeClr val="dk1"/>
                </a:solidFill>
              </a:rPr>
              <a:t>Vendor Collaboration</a:t>
            </a:r>
            <a:endParaRPr sz="2000" b="1">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Alignment with open standards</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Implementation of secure specifications</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Adoption of interoperable protocols</a:t>
            </a:r>
            <a:endParaRPr sz="2000">
              <a:solidFill>
                <a:schemeClr val="dk1"/>
              </a:solidFill>
            </a:endParaRPr>
          </a:p>
          <a:p>
            <a:pPr marL="0" lvl="0" indent="457200" algn="l" rtl="0">
              <a:spcBef>
                <a:spcPts val="0"/>
              </a:spcBef>
              <a:spcAft>
                <a:spcPts val="0"/>
              </a:spcAft>
              <a:buNone/>
            </a:pPr>
            <a:r>
              <a:rPr lang="en-US" sz="2000" b="1" i="1">
                <a:solidFill>
                  <a:schemeClr val="dk1"/>
                </a:solidFill>
              </a:rPr>
              <a:t>Example:</a:t>
            </a:r>
            <a:r>
              <a:rPr lang="en-US" sz="2000">
                <a:solidFill>
                  <a:schemeClr val="dk1"/>
                </a:solidFill>
              </a:rPr>
              <a:t> Integrating existing systems for a digital wallet, LER, </a:t>
            </a:r>
            <a:endParaRPr sz="2000">
              <a:solidFill>
                <a:schemeClr val="dk1"/>
              </a:solidFill>
            </a:endParaRPr>
          </a:p>
          <a:p>
            <a:pPr marL="0" lvl="0" indent="457200" algn="l" rtl="0">
              <a:spcBef>
                <a:spcPts val="0"/>
              </a:spcBef>
              <a:spcAft>
                <a:spcPts val="0"/>
              </a:spcAft>
              <a:buNone/>
            </a:pPr>
            <a:r>
              <a:rPr lang="en-US" sz="2000">
                <a:solidFill>
                  <a:schemeClr val="dk1"/>
                </a:solidFill>
              </a:rPr>
              <a:t>comprehensive learner record (CLR) to enable interoperability.</a:t>
            </a:r>
            <a:endParaRPr sz="2000"/>
          </a:p>
          <a:p>
            <a:pPr marL="0" lvl="0" indent="0" algn="l" rtl="0">
              <a:spcBef>
                <a:spcPts val="0"/>
              </a:spcBef>
              <a:spcAft>
                <a:spcPts val="0"/>
              </a:spcAft>
              <a:buClr>
                <a:schemeClr val="dk1"/>
              </a:buClr>
              <a:buSzPts val="1100"/>
              <a:buFont typeface="Arial"/>
              <a:buNone/>
            </a:pPr>
            <a:endParaRPr sz="24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Custom</PresentationFormat>
  <Paragraphs>161</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Chelle Mott</dc:creator>
  <cp:lastModifiedBy>Chelle Mott</cp:lastModifiedBy>
  <cp:revision>1</cp:revision>
  <dcterms:created xsi:type="dcterms:W3CDTF">2006-08-16T00:00:00Z</dcterms:created>
  <dcterms:modified xsi:type="dcterms:W3CDTF">2025-02-04T21:03:45Z</dcterms:modified>
</cp:coreProperties>
</file>